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1" r:id="rId5"/>
  </p:sldMasterIdLst>
  <p:notesMasterIdLst>
    <p:notesMasterId r:id="rId61"/>
  </p:notesMasterIdLst>
  <p:handoutMasterIdLst>
    <p:handoutMasterId r:id="rId62"/>
  </p:handoutMasterIdLst>
  <p:sldIdLst>
    <p:sldId id="516" r:id="rId6"/>
    <p:sldId id="491" r:id="rId7"/>
    <p:sldId id="740" r:id="rId8"/>
    <p:sldId id="543" r:id="rId9"/>
    <p:sldId id="656" r:id="rId10"/>
    <p:sldId id="665" r:id="rId11"/>
    <p:sldId id="657" r:id="rId12"/>
    <p:sldId id="658" r:id="rId13"/>
    <p:sldId id="659" r:id="rId14"/>
    <p:sldId id="660" r:id="rId15"/>
    <p:sldId id="664" r:id="rId16"/>
    <p:sldId id="661" r:id="rId17"/>
    <p:sldId id="662" r:id="rId18"/>
    <p:sldId id="691" r:id="rId19"/>
    <p:sldId id="670" r:id="rId20"/>
    <p:sldId id="651" r:id="rId21"/>
    <p:sldId id="742" r:id="rId22"/>
    <p:sldId id="666" r:id="rId23"/>
    <p:sldId id="741" r:id="rId24"/>
    <p:sldId id="652" r:id="rId25"/>
    <p:sldId id="743" r:id="rId26"/>
    <p:sldId id="653" r:id="rId27"/>
    <p:sldId id="655" r:id="rId28"/>
    <p:sldId id="654" r:id="rId29"/>
    <p:sldId id="744" r:id="rId30"/>
    <p:sldId id="667" r:id="rId31"/>
    <p:sldId id="745" r:id="rId32"/>
    <p:sldId id="746" r:id="rId33"/>
    <p:sldId id="747" r:id="rId34"/>
    <p:sldId id="748" r:id="rId35"/>
    <p:sldId id="749" r:id="rId36"/>
    <p:sldId id="750" r:id="rId37"/>
    <p:sldId id="732" r:id="rId38"/>
    <p:sldId id="734" r:id="rId39"/>
    <p:sldId id="731" r:id="rId40"/>
    <p:sldId id="735" r:id="rId41"/>
    <p:sldId id="736" r:id="rId42"/>
    <p:sldId id="739" r:id="rId43"/>
    <p:sldId id="738" r:id="rId44"/>
    <p:sldId id="733" r:id="rId45"/>
    <p:sldId id="751" r:id="rId46"/>
    <p:sldId id="752" r:id="rId47"/>
    <p:sldId id="755" r:id="rId48"/>
    <p:sldId id="757" r:id="rId49"/>
    <p:sldId id="759" r:id="rId50"/>
    <p:sldId id="756" r:id="rId51"/>
    <p:sldId id="760" r:id="rId52"/>
    <p:sldId id="758" r:id="rId53"/>
    <p:sldId id="753" r:id="rId54"/>
    <p:sldId id="754" r:id="rId55"/>
    <p:sldId id="761" r:id="rId56"/>
    <p:sldId id="679" r:id="rId57"/>
    <p:sldId id="762" r:id="rId58"/>
    <p:sldId id="723" r:id="rId59"/>
    <p:sldId id="763" r:id="rId60"/>
  </p:sldIdLst>
  <p:sldSz cx="9144000" cy="6858000" type="screen4x3"/>
  <p:notesSz cx="6888163" cy="9623425"/>
  <p:defaultTextStyle>
    <a:defPPr>
      <a:defRPr lang="en-US"/>
    </a:defPPr>
    <a:lvl1pPr algn="l" rtl="0" fontAlgn="base">
      <a:spcBef>
        <a:spcPct val="0"/>
      </a:spcBef>
      <a:spcAft>
        <a:spcPct val="0"/>
      </a:spcAft>
      <a:defRPr sz="22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EAEAEA"/>
    <a:srgbClr val="00B050"/>
    <a:srgbClr val="003366"/>
    <a:srgbClr val="A80000"/>
    <a:srgbClr val="A36F5D"/>
    <a:srgbClr val="F8F8F8"/>
    <a:srgbClr val="5F5F5F"/>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17" autoAdjust="0"/>
    <p:restoredTop sz="86336" autoAdjust="0"/>
  </p:normalViewPr>
  <p:slideViewPr>
    <p:cSldViewPr>
      <p:cViewPr varScale="1">
        <p:scale>
          <a:sx n="91" d="100"/>
          <a:sy n="91" d="100"/>
        </p:scale>
        <p:origin x="13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360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53251" name="Rectangle 3"/>
          <p:cNvSpPr>
            <a:spLocks noGrp="1" noChangeArrowheads="1"/>
          </p:cNvSpPr>
          <p:nvPr>
            <p:ph type="dt" sz="quarter" idx="1"/>
          </p:nvPr>
        </p:nvSpPr>
        <p:spPr bwMode="auto">
          <a:xfrm>
            <a:off x="3903663"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charset="0"/>
                <a:ea typeface="ＭＳ Ｐゴシック" charset="-128"/>
                <a:cs typeface="+mn-cs"/>
              </a:defRPr>
            </a:lvl1pPr>
          </a:lstStyle>
          <a:p>
            <a:pPr>
              <a:defRPr/>
            </a:pPr>
            <a:endParaRPr lang="en-US"/>
          </a:p>
        </p:txBody>
      </p:sp>
      <p:sp>
        <p:nvSpPr>
          <p:cNvPr id="53252" name="Rectangle 4"/>
          <p:cNvSpPr>
            <a:spLocks noGrp="1" noChangeArrowheads="1"/>
          </p:cNvSpPr>
          <p:nvPr>
            <p:ph type="ftr" sz="quarter" idx="2"/>
          </p:nvPr>
        </p:nvSpPr>
        <p:spPr bwMode="auto">
          <a:xfrm>
            <a:off x="0"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53253" name="Rectangle 5"/>
          <p:cNvSpPr>
            <a:spLocks noGrp="1" noChangeArrowheads="1"/>
          </p:cNvSpPr>
          <p:nvPr>
            <p:ph type="sldNum" sz="quarter" idx="3"/>
          </p:nvPr>
        </p:nvSpPr>
        <p:spPr bwMode="auto">
          <a:xfrm>
            <a:off x="3903663"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charset="0"/>
                <a:cs typeface="MS PGothic" charset="0"/>
              </a:defRPr>
            </a:lvl1pPr>
          </a:lstStyle>
          <a:p>
            <a:fld id="{1F25CC0F-C6C5-F54A-B594-6A424CB9F11F}" type="slidenum">
              <a:rPr lang="en-US"/>
              <a:pPr/>
              <a:t>‹#›</a:t>
            </a:fld>
            <a:endParaRPr lang="en-US"/>
          </a:p>
        </p:txBody>
      </p:sp>
    </p:spTree>
    <p:extLst>
      <p:ext uri="{BB962C8B-B14F-4D97-AF65-F5344CB8AC3E}">
        <p14:creationId xmlns:p14="http://schemas.microsoft.com/office/powerpoint/2010/main" val="234933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49155" name="Rectangle 3"/>
          <p:cNvSpPr>
            <a:spLocks noGrp="1" noChangeArrowheads="1"/>
          </p:cNvSpPr>
          <p:nvPr>
            <p:ph type="dt" idx="1"/>
          </p:nvPr>
        </p:nvSpPr>
        <p:spPr bwMode="auto">
          <a:xfrm>
            <a:off x="3903663"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charset="0"/>
                <a:ea typeface="ＭＳ Ｐゴシック" charset="-128"/>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038225" y="722313"/>
            <a:ext cx="4811713" cy="3608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7" name="Rectangle 5"/>
          <p:cNvSpPr>
            <a:spLocks noGrp="1" noChangeArrowheads="1"/>
          </p:cNvSpPr>
          <p:nvPr>
            <p:ph type="body" sz="quarter" idx="3"/>
          </p:nvPr>
        </p:nvSpPr>
        <p:spPr bwMode="auto">
          <a:xfrm>
            <a:off x="917575" y="4570413"/>
            <a:ext cx="5053013" cy="4330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49159" name="Rectangle 7"/>
          <p:cNvSpPr>
            <a:spLocks noGrp="1" noChangeArrowheads="1"/>
          </p:cNvSpPr>
          <p:nvPr>
            <p:ph type="sldNum" sz="quarter" idx="5"/>
          </p:nvPr>
        </p:nvSpPr>
        <p:spPr bwMode="auto">
          <a:xfrm>
            <a:off x="3903663"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charset="0"/>
                <a:cs typeface="MS PGothic" charset="0"/>
              </a:defRPr>
            </a:lvl1pPr>
          </a:lstStyle>
          <a:p>
            <a:fld id="{17D15620-AC43-9845-8CA2-C88CF00DA762}" type="slidenum">
              <a:rPr lang="en-US"/>
              <a:pPr/>
              <a:t>‹#›</a:t>
            </a:fld>
            <a:endParaRPr lang="en-US"/>
          </a:p>
        </p:txBody>
      </p:sp>
    </p:spTree>
    <p:extLst>
      <p:ext uri="{BB962C8B-B14F-4D97-AF65-F5344CB8AC3E}">
        <p14:creationId xmlns:p14="http://schemas.microsoft.com/office/powerpoint/2010/main" val="29513416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D15620-AC43-9845-8CA2-C88CF00DA762}" type="slidenum">
              <a:rPr lang="en-US" smtClean="0"/>
              <a:pPr/>
              <a:t>1</a:t>
            </a:fld>
            <a:endParaRPr lang="en-US"/>
          </a:p>
        </p:txBody>
      </p:sp>
    </p:spTree>
    <p:extLst>
      <p:ext uri="{BB962C8B-B14F-4D97-AF65-F5344CB8AC3E}">
        <p14:creationId xmlns:p14="http://schemas.microsoft.com/office/powerpoint/2010/main" val="368550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415008"/>
          </a:xfrm>
        </p:spPr>
        <p:txBody>
          <a:bodyPr/>
          <a:lstStyle>
            <a:lvl1pPr marL="0" indent="0" algn="ctr">
              <a:buNone/>
              <a:defRPr b="1"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1802038524"/>
      </p:ext>
    </p:extLst>
  </p:cSld>
  <p:clrMapOvr>
    <a:masterClrMapping/>
  </p:clrMapOvr>
  <p:transition spd="slow">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Footer Placeholder 9"/>
          <p:cNvSpPr>
            <a:spLocks noGrp="1"/>
          </p:cNvSpPr>
          <p:nvPr>
            <p:ph type="ftr" sz="quarter" idx="11"/>
          </p:nvPr>
        </p:nvSpPr>
        <p:spPr/>
        <p:txBody>
          <a:bodyPr/>
          <a:lstStyle/>
          <a:p>
            <a:pPr algn="l"/>
            <a:r>
              <a:rPr lang="en-GB"/>
              <a:t>CIS041-3 Advanced Information Technology</a:t>
            </a:r>
            <a:endParaRPr lang="en-US" dirty="0"/>
          </a:p>
        </p:txBody>
      </p:sp>
      <p:cxnSp>
        <p:nvCxnSpPr>
          <p:cNvPr id="5" name="Straight Connector 4">
            <a:extLst>
              <a:ext uri="{FF2B5EF4-FFF2-40B4-BE49-F238E27FC236}">
                <a16:creationId xmlns:a16="http://schemas.microsoft.com/office/drawing/2014/main" id="{14BC1582-7E17-658E-1CCE-BA188F65D0D3}"/>
              </a:ext>
            </a:extLst>
          </p:cNvPr>
          <p:cNvCxnSpPr/>
          <p:nvPr userDrawn="1"/>
        </p:nvCxnSpPr>
        <p:spPr bwMode="auto">
          <a:xfrm>
            <a:off x="1625593"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C9DB9B9D-C887-E36B-C4AE-E67A20B1AE10}"/>
              </a:ext>
            </a:extLst>
          </p:cNvPr>
          <p:cNvSpPr txBox="1"/>
          <p:nvPr userDrawn="1"/>
        </p:nvSpPr>
        <p:spPr>
          <a:xfrm>
            <a:off x="8172400" y="6309320"/>
            <a:ext cx="576064" cy="338554"/>
          </a:xfrm>
          <a:prstGeom prst="rect">
            <a:avLst/>
          </a:prstGeom>
          <a:noFill/>
        </p:spPr>
        <p:txBody>
          <a:bodyPr wrap="square" rtlCol="0">
            <a:spAutoFit/>
          </a:bodyPr>
          <a:lstStyle/>
          <a:p>
            <a:fld id="{3608B259-4EAF-4078-B9AB-1627AE8B9214}" type="slidenum">
              <a:rPr lang="en-GB" sz="1600" smtClean="0"/>
              <a:t>‹#›</a:t>
            </a:fld>
            <a:endParaRPr lang="en-GB" sz="1600" dirty="0"/>
          </a:p>
        </p:txBody>
      </p:sp>
    </p:spTree>
    <p:extLst>
      <p:ext uri="{BB962C8B-B14F-4D97-AF65-F5344CB8AC3E}">
        <p14:creationId xmlns:p14="http://schemas.microsoft.com/office/powerpoint/2010/main" val="3622430179"/>
      </p:ext>
    </p:extLst>
  </p:cSld>
  <p:clrMapOvr>
    <a:masterClrMapping/>
  </p:clrMapOvr>
  <p:transition spd="slow">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pPr algn="l"/>
            <a:r>
              <a:rPr lang="en-GB"/>
              <a:t>CIS041-3 Advanced Information Technology</a:t>
            </a:r>
            <a:endParaRPr lang="en-US" dirty="0"/>
          </a:p>
        </p:txBody>
      </p:sp>
      <p:cxnSp>
        <p:nvCxnSpPr>
          <p:cNvPr id="5" name="Straight Connector 4">
            <a:extLst>
              <a:ext uri="{FF2B5EF4-FFF2-40B4-BE49-F238E27FC236}">
                <a16:creationId xmlns:a16="http://schemas.microsoft.com/office/drawing/2014/main" id="{7894B93D-EBC4-3F18-275B-37B30D2EE26E}"/>
              </a:ext>
            </a:extLst>
          </p:cNvPr>
          <p:cNvCxnSpPr/>
          <p:nvPr userDrawn="1"/>
        </p:nvCxnSpPr>
        <p:spPr bwMode="auto">
          <a:xfrm>
            <a:off x="1600200"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 name="Date Placeholder 6">
            <a:extLst>
              <a:ext uri="{FF2B5EF4-FFF2-40B4-BE49-F238E27FC236}">
                <a16:creationId xmlns:a16="http://schemas.microsoft.com/office/drawing/2014/main" id="{4CC4484E-6B92-B3C3-0AE1-707B617B26D8}"/>
              </a:ext>
            </a:extLst>
          </p:cNvPr>
          <p:cNvSpPr txBox="1">
            <a:spLocks/>
          </p:cNvSpPr>
          <p:nvPr userDrawn="1"/>
        </p:nvSpPr>
        <p:spPr>
          <a:xfrm>
            <a:off x="8316416" y="6309320"/>
            <a:ext cx="693440" cy="365125"/>
          </a:xfrm>
          <a:prstGeom prst="rect">
            <a:avLst/>
          </a:prstGeom>
        </p:spPr>
        <p:txBody>
          <a:bodyPr/>
          <a:lstStyle>
            <a:defPPr>
              <a:defRPr lang="en-US"/>
            </a:defPPr>
            <a:lvl1pPr algn="l" rtl="0" fontAlgn="base">
              <a:spcBef>
                <a:spcPct val="0"/>
              </a:spcBef>
              <a:spcAft>
                <a:spcPct val="0"/>
              </a:spcAft>
              <a:defRPr sz="14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a:lstStyle>
          <a:p>
            <a:fld id="{00ADBB8C-D81D-4FDC-9E19-56F5754AD328}" type="slidenum">
              <a:rPr lang="en-GB" smtClean="0"/>
              <a:pPr/>
              <a:t>‹#›</a:t>
            </a:fld>
            <a:endParaRPr lang="en-US" dirty="0"/>
          </a:p>
        </p:txBody>
      </p:sp>
    </p:spTree>
    <p:extLst>
      <p:ext uri="{BB962C8B-B14F-4D97-AF65-F5344CB8AC3E}">
        <p14:creationId xmlns:p14="http://schemas.microsoft.com/office/powerpoint/2010/main" val="4116900004"/>
      </p:ext>
    </p:extLst>
  </p:cSld>
  <p:clrMapOvr>
    <a:masterClrMapping/>
  </p:clrMapOvr>
  <p:transition spd="slow">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wrap="square" anchor="t"/>
          <a:lstStyle>
            <a:lvl1pPr algn="l">
              <a:defRPr sz="4000" b="1" cap="none">
                <a:effectLs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2987702741"/>
      </p:ext>
    </p:extLst>
  </p:cSld>
  <p:clrMapOvr>
    <a:masterClrMapping/>
  </p:clrMapOvr>
  <p:transition spd="slow">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6002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816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7"/>
          <p:cNvSpPr>
            <a:spLocks noGrp="1"/>
          </p:cNvSpPr>
          <p:nvPr>
            <p:ph type="ftr" sz="quarter" idx="11"/>
          </p:nvPr>
        </p:nvSpPr>
        <p:spPr/>
        <p:txBody>
          <a:bodyPr/>
          <a:lstStyle/>
          <a:p>
            <a:pPr algn="l"/>
            <a:r>
              <a:rPr lang="en-GB"/>
              <a:t>CIS041-3 Advanced Information Technology</a:t>
            </a:r>
            <a:endParaRPr lang="en-US" dirty="0"/>
          </a:p>
        </p:txBody>
      </p:sp>
      <p:cxnSp>
        <p:nvCxnSpPr>
          <p:cNvPr id="6" name="Straight Connector 5">
            <a:extLst>
              <a:ext uri="{FF2B5EF4-FFF2-40B4-BE49-F238E27FC236}">
                <a16:creationId xmlns:a16="http://schemas.microsoft.com/office/drawing/2014/main" id="{847E8333-C829-F84B-3B99-1846717D59B3}"/>
              </a:ext>
            </a:extLst>
          </p:cNvPr>
          <p:cNvCxnSpPr/>
          <p:nvPr userDrawn="1"/>
        </p:nvCxnSpPr>
        <p:spPr bwMode="auto">
          <a:xfrm>
            <a:off x="1600200" y="1196752"/>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2028536"/>
      </p:ext>
    </p:extLst>
  </p:cSld>
  <p:clrMapOvr>
    <a:masterClrMapping/>
  </p:clrMapOvr>
  <p:transition spd="slow">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7" name="Date Placeholder 2"/>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3"/>
          <p:cNvSpPr>
            <a:spLocks noGrp="1"/>
          </p:cNvSpPr>
          <p:nvPr>
            <p:ph type="ftr" sz="quarter" idx="11"/>
          </p:nvPr>
        </p:nvSpPr>
        <p:spPr>
          <a:xfrm>
            <a:off x="179512" y="6309320"/>
            <a:ext cx="4392488" cy="365125"/>
          </a:xfrm>
        </p:spPr>
        <p:txBody>
          <a:bodyPr/>
          <a:lstStyle/>
          <a:p>
            <a:pPr algn="l"/>
            <a:r>
              <a:rPr lang="en-GB"/>
              <a:t>CIS041-3 Advanced Information Technology</a:t>
            </a:r>
            <a:endParaRPr lang="en-US" dirty="0"/>
          </a:p>
        </p:txBody>
      </p:sp>
      <p:cxnSp>
        <p:nvCxnSpPr>
          <p:cNvPr id="4" name="Straight Connector 3">
            <a:extLst>
              <a:ext uri="{FF2B5EF4-FFF2-40B4-BE49-F238E27FC236}">
                <a16:creationId xmlns:a16="http://schemas.microsoft.com/office/drawing/2014/main" id="{D7CF3D2D-3013-31D8-1A1A-AC5A95C17DAF}"/>
              </a:ext>
            </a:extLst>
          </p:cNvPr>
          <p:cNvCxnSpPr/>
          <p:nvPr userDrawn="1"/>
        </p:nvCxnSpPr>
        <p:spPr bwMode="auto">
          <a:xfrm>
            <a:off x="1600200" y="1177888"/>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53538539"/>
      </p:ext>
    </p:extLst>
  </p:cSld>
  <p:clrMapOvr>
    <a:masterClrMapping/>
  </p:clrMapOvr>
  <p:transition spd="slow">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lide">
    <p:bg>
      <p:bgPr>
        <a:solidFill>
          <a:srgbClr val="233337"/>
        </a:solidFill>
        <a:effectLst/>
      </p:bgPr>
    </p:bg>
    <p:spTree>
      <p:nvGrpSpPr>
        <p:cNvPr id="1" name=""/>
        <p:cNvGrpSpPr/>
        <p:nvPr/>
      </p:nvGrpSpPr>
      <p:grpSpPr>
        <a:xfrm>
          <a:off x="0" y="0"/>
          <a:ext cx="0" cy="0"/>
          <a:chOff x="0" y="0"/>
          <a:chExt cx="0" cy="0"/>
        </a:xfrm>
      </p:grpSpPr>
      <p:sp>
        <p:nvSpPr>
          <p:cNvPr id="4" name="TextBox 3"/>
          <p:cNvSpPr txBox="1"/>
          <p:nvPr/>
        </p:nvSpPr>
        <p:spPr>
          <a:xfrm>
            <a:off x="1084263" y="1981200"/>
            <a:ext cx="3013075" cy="646113"/>
          </a:xfrm>
          <a:prstGeom prst="rect">
            <a:avLst/>
          </a:prstGeom>
          <a:noFill/>
        </p:spPr>
        <p:txBody>
          <a:bodyPr wrap="none">
            <a:spAutoFit/>
          </a:bodyPr>
          <a:lstStyle/>
          <a:p>
            <a:pPr>
              <a:defRPr/>
            </a:pPr>
            <a:r>
              <a:rPr lang="en-US" sz="3600">
                <a:solidFill>
                  <a:srgbClr val="FBFCFF"/>
                </a:solidFill>
                <a:latin typeface="Calibri" charset="0"/>
                <a:ea typeface="Arial Unicode MS" charset="0"/>
              </a:rPr>
              <a:t>Introduction to</a:t>
            </a:r>
          </a:p>
        </p:txBody>
      </p:sp>
      <p:sp>
        <p:nvSpPr>
          <p:cNvPr id="5" name="Rectangle 4"/>
          <p:cNvSpPr/>
          <p:nvPr/>
        </p:nvSpPr>
        <p:spPr>
          <a:xfrm>
            <a:off x="0" y="0"/>
            <a:ext cx="9144000" cy="304800"/>
          </a:xfrm>
          <a:prstGeom prst="rect">
            <a:avLst/>
          </a:prstGeom>
          <a:solidFill>
            <a:srgbClr val="139CB7"/>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Arial Unicode MS" charset="0"/>
              <a:cs typeface="Arial Unicode MS" charset="0"/>
            </a:endParaRPr>
          </a:p>
        </p:txBody>
      </p:sp>
      <p:sp>
        <p:nvSpPr>
          <p:cNvPr id="6" name="Rectangle 5"/>
          <p:cNvSpPr/>
          <p:nvPr/>
        </p:nvSpPr>
        <p:spPr>
          <a:xfrm>
            <a:off x="830263" y="2590800"/>
            <a:ext cx="5646737" cy="830263"/>
          </a:xfrm>
          <a:prstGeom prst="rect">
            <a:avLst/>
          </a:prstGeom>
        </p:spPr>
        <p:txBody>
          <a:bodyPr wrap="none">
            <a:spAutoFit/>
          </a:bodyPr>
          <a:lstStyle/>
          <a:p>
            <a:pPr>
              <a:defRPr/>
            </a:pPr>
            <a:r>
              <a:rPr lang="en-US" sz="4800" b="1">
                <a:solidFill>
                  <a:srgbClr val="139CB7"/>
                </a:solidFill>
                <a:latin typeface="Calibri" charset="0"/>
                <a:ea typeface="Arial Unicode MS" charset="0"/>
              </a:rPr>
              <a:t>Information Retrieval</a:t>
            </a:r>
          </a:p>
        </p:txBody>
      </p:sp>
      <p:sp>
        <p:nvSpPr>
          <p:cNvPr id="3" name="Subtitle 2"/>
          <p:cNvSpPr>
            <a:spLocks noGrp="1"/>
          </p:cNvSpPr>
          <p:nvPr>
            <p:ph type="subTitle" idx="1"/>
          </p:nvPr>
        </p:nvSpPr>
        <p:spPr>
          <a:xfrm>
            <a:off x="1371600" y="3886200"/>
            <a:ext cx="6400800" cy="2362200"/>
          </a:xfrm>
        </p:spPr>
        <p:txBody>
          <a:bodyPr/>
          <a:lstStyle>
            <a:lvl1pPr marL="0" indent="0" algn="ctr">
              <a:buNone/>
              <a:defRPr>
                <a:solidFill>
                  <a:srgbClr val="43708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3"/>
          <p:cNvSpPr>
            <a:spLocks noGrp="1"/>
          </p:cNvSpPr>
          <p:nvPr>
            <p:ph type="dt" sz="half" idx="10"/>
          </p:nvPr>
        </p:nvSpPr>
        <p:spPr/>
        <p:txBody>
          <a:bodyPr/>
          <a:lstStyle>
            <a:lvl1pPr>
              <a:defRPr>
                <a:solidFill>
                  <a:srgbClr val="437085"/>
                </a:solidFill>
              </a:defRPr>
            </a:lvl1pPr>
          </a:lstStyle>
          <a:p>
            <a:pPr>
              <a:defRPr/>
            </a:pPr>
            <a:endParaRPr lang="en-US"/>
          </a:p>
        </p:txBody>
      </p:sp>
      <p:sp>
        <p:nvSpPr>
          <p:cNvPr id="8" name="Footer Placeholder 4"/>
          <p:cNvSpPr>
            <a:spLocks noGrp="1"/>
          </p:cNvSpPr>
          <p:nvPr>
            <p:ph type="ftr" sz="quarter" idx="11"/>
          </p:nvPr>
        </p:nvSpPr>
        <p:spPr/>
        <p:txBody>
          <a:bodyPr/>
          <a:lstStyle>
            <a:lvl1pPr>
              <a:defRPr>
                <a:solidFill>
                  <a:srgbClr val="437085"/>
                </a:solidFill>
              </a:defRPr>
            </a:lvl1pPr>
          </a:lstStyle>
          <a:p>
            <a:pPr>
              <a:defRPr/>
            </a:pPr>
            <a:r>
              <a:rPr lang="en-US"/>
              <a:t>CIS041-3 Advanced Information Technology</a:t>
            </a:r>
          </a:p>
        </p:txBody>
      </p:sp>
      <p:sp>
        <p:nvSpPr>
          <p:cNvPr id="9" name="Slide Number Placeholder 5"/>
          <p:cNvSpPr>
            <a:spLocks noGrp="1"/>
          </p:cNvSpPr>
          <p:nvPr>
            <p:ph type="sldNum" sz="quarter" idx="12"/>
          </p:nvPr>
        </p:nvSpPr>
        <p:spPr/>
        <p:txBody>
          <a:bodyPr/>
          <a:lstStyle>
            <a:lvl1pPr>
              <a:defRPr>
                <a:solidFill>
                  <a:srgbClr val="437085"/>
                </a:solidFill>
              </a:defRPr>
            </a:lvl1pPr>
          </a:lstStyle>
          <a:p>
            <a:fld id="{35FB3C54-3D1D-C348-A420-03894B8BD6A6}" type="slidenum">
              <a:rPr lang="en-US"/>
              <a:pPr/>
              <a:t>‹#›</a:t>
            </a:fld>
            <a:endParaRPr lang="en-US"/>
          </a:p>
        </p:txBody>
      </p:sp>
    </p:spTree>
    <p:extLst>
      <p:ext uri="{BB962C8B-B14F-4D97-AF65-F5344CB8AC3E}">
        <p14:creationId xmlns:p14="http://schemas.microsoft.com/office/powerpoint/2010/main" val="1490921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772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526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CIS041-3 Advanced Information Technology</a:t>
            </a:r>
          </a:p>
        </p:txBody>
      </p:sp>
      <p:sp>
        <p:nvSpPr>
          <p:cNvPr id="7" name="Slide Number Placeholder 5"/>
          <p:cNvSpPr>
            <a:spLocks noGrp="1"/>
          </p:cNvSpPr>
          <p:nvPr>
            <p:ph type="sldNum" sz="quarter" idx="12"/>
          </p:nvPr>
        </p:nvSpPr>
        <p:spPr/>
        <p:txBody>
          <a:bodyPr/>
          <a:lstStyle>
            <a:lvl1pPr>
              <a:defRPr/>
            </a:lvl1pPr>
          </a:lstStyle>
          <a:p>
            <a:fld id="{7EACF392-58D8-1B4E-B943-6008264DDE03}" type="slidenum">
              <a:rPr lang="en-US"/>
              <a:pPr/>
              <a:t>‹#›</a:t>
            </a:fld>
            <a:endParaRPr lang="en-US"/>
          </a:p>
        </p:txBody>
      </p:sp>
    </p:spTree>
    <p:extLst>
      <p:ext uri="{BB962C8B-B14F-4D97-AF65-F5344CB8AC3E}">
        <p14:creationId xmlns:p14="http://schemas.microsoft.com/office/powerpoint/2010/main" val="3103035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95536" y="1556792"/>
            <a:ext cx="8215064" cy="4680520"/>
          </a:xfrm>
        </p:spPr>
        <p:txBody>
          <a:bodyPr/>
          <a:lstStyle>
            <a:lvl1pPr>
              <a:defRPr sz="2400"/>
            </a:lvl1pPr>
            <a:lvl2pPr>
              <a:defRPr sz="2000"/>
            </a:lvl2pPr>
            <a:lvl3pPr>
              <a:defRPr sz="1800"/>
            </a:lvl3pPr>
            <a:lvl4pPr>
              <a:defRPr sz="16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Footer Placeholder 9"/>
          <p:cNvSpPr>
            <a:spLocks noGrp="1"/>
          </p:cNvSpPr>
          <p:nvPr>
            <p:ph type="ftr" sz="quarter" idx="11"/>
          </p:nvPr>
        </p:nvSpPr>
        <p:spPr>
          <a:xfrm>
            <a:off x="179512" y="6309320"/>
            <a:ext cx="2952328" cy="365125"/>
          </a:xfrm>
        </p:spPr>
        <p:txBody>
          <a:bodyPr/>
          <a:lstStyle/>
          <a:p>
            <a:pPr algn="l"/>
            <a:r>
              <a:rPr lang="en-GB" dirty="0"/>
              <a:t>CIS041-3 Advanced Information Technology</a:t>
            </a:r>
            <a:endParaRPr lang="en-US" dirty="0"/>
          </a:p>
        </p:txBody>
      </p:sp>
      <p:cxnSp>
        <p:nvCxnSpPr>
          <p:cNvPr id="5" name="Straight Connector 4">
            <a:extLst>
              <a:ext uri="{FF2B5EF4-FFF2-40B4-BE49-F238E27FC236}">
                <a16:creationId xmlns:a16="http://schemas.microsoft.com/office/drawing/2014/main" id="{14BC1582-7E17-658E-1CCE-BA188F65D0D3}"/>
              </a:ext>
            </a:extLst>
          </p:cNvPr>
          <p:cNvCxnSpPr/>
          <p:nvPr userDrawn="1"/>
        </p:nvCxnSpPr>
        <p:spPr bwMode="auto">
          <a:xfrm>
            <a:off x="1625593"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C9DB9B9D-C887-E36B-C4AE-E67A20B1AE10}"/>
              </a:ext>
            </a:extLst>
          </p:cNvPr>
          <p:cNvSpPr txBox="1"/>
          <p:nvPr userDrawn="1"/>
        </p:nvSpPr>
        <p:spPr>
          <a:xfrm>
            <a:off x="8172400" y="6309320"/>
            <a:ext cx="576064" cy="338554"/>
          </a:xfrm>
          <a:prstGeom prst="rect">
            <a:avLst/>
          </a:prstGeom>
          <a:noFill/>
        </p:spPr>
        <p:txBody>
          <a:bodyPr wrap="square" rtlCol="0">
            <a:spAutoFit/>
          </a:bodyPr>
          <a:lstStyle/>
          <a:p>
            <a:fld id="{3608B259-4EAF-4078-B9AB-1627AE8B9214}" type="slidenum">
              <a:rPr lang="en-GB" sz="1600" smtClean="0"/>
              <a:t>‹#›</a:t>
            </a:fld>
            <a:endParaRPr lang="en-GB" sz="1600" dirty="0"/>
          </a:p>
        </p:txBody>
      </p:sp>
    </p:spTree>
    <p:extLst>
      <p:ext uri="{BB962C8B-B14F-4D97-AF65-F5344CB8AC3E}">
        <p14:creationId xmlns:p14="http://schemas.microsoft.com/office/powerpoint/2010/main" val="3528553154"/>
      </p:ext>
    </p:extLst>
  </p:cSld>
  <p:clrMapOvr>
    <a:masterClrMapping/>
  </p:clrMapOvr>
  <p:transition spd="slow">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pPr algn="l"/>
            <a:r>
              <a:rPr lang="en-GB"/>
              <a:t>CIS041-3 Advanced Information Technology</a:t>
            </a:r>
            <a:endParaRPr lang="en-US" dirty="0"/>
          </a:p>
        </p:txBody>
      </p:sp>
      <p:cxnSp>
        <p:nvCxnSpPr>
          <p:cNvPr id="5" name="Straight Connector 4">
            <a:extLst>
              <a:ext uri="{FF2B5EF4-FFF2-40B4-BE49-F238E27FC236}">
                <a16:creationId xmlns:a16="http://schemas.microsoft.com/office/drawing/2014/main" id="{7894B93D-EBC4-3F18-275B-37B30D2EE26E}"/>
              </a:ext>
            </a:extLst>
          </p:cNvPr>
          <p:cNvCxnSpPr/>
          <p:nvPr userDrawn="1"/>
        </p:nvCxnSpPr>
        <p:spPr bwMode="auto">
          <a:xfrm>
            <a:off x="1600200"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 name="Date Placeholder 6">
            <a:extLst>
              <a:ext uri="{FF2B5EF4-FFF2-40B4-BE49-F238E27FC236}">
                <a16:creationId xmlns:a16="http://schemas.microsoft.com/office/drawing/2014/main" id="{4CC4484E-6B92-B3C3-0AE1-707B617B26D8}"/>
              </a:ext>
            </a:extLst>
          </p:cNvPr>
          <p:cNvSpPr txBox="1">
            <a:spLocks/>
          </p:cNvSpPr>
          <p:nvPr userDrawn="1"/>
        </p:nvSpPr>
        <p:spPr>
          <a:xfrm>
            <a:off x="8316416" y="6309320"/>
            <a:ext cx="693440" cy="365125"/>
          </a:xfrm>
          <a:prstGeom prst="rect">
            <a:avLst/>
          </a:prstGeom>
        </p:spPr>
        <p:txBody>
          <a:bodyPr/>
          <a:lstStyle>
            <a:defPPr>
              <a:defRPr lang="en-US"/>
            </a:defPPr>
            <a:lvl1pPr algn="l" rtl="0" fontAlgn="base">
              <a:spcBef>
                <a:spcPct val="0"/>
              </a:spcBef>
              <a:spcAft>
                <a:spcPct val="0"/>
              </a:spcAft>
              <a:defRPr sz="14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a:lstStyle>
          <a:p>
            <a:fld id="{00ADBB8C-D81D-4FDC-9E19-56F5754AD328}" type="slidenum">
              <a:rPr lang="en-GB" smtClean="0"/>
              <a:pPr/>
              <a:t>‹#›</a:t>
            </a:fld>
            <a:endParaRPr lang="en-US" dirty="0"/>
          </a:p>
        </p:txBody>
      </p:sp>
    </p:spTree>
    <p:extLst>
      <p:ext uri="{BB962C8B-B14F-4D97-AF65-F5344CB8AC3E}">
        <p14:creationId xmlns:p14="http://schemas.microsoft.com/office/powerpoint/2010/main" val="4234999362"/>
      </p:ext>
    </p:extLst>
  </p:cSld>
  <p:clrMapOvr>
    <a:masterClrMapping/>
  </p:clrMapOvr>
  <p:transition spd="slow">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wrap="square" anchor="t"/>
          <a:lstStyle>
            <a:lvl1pPr algn="l">
              <a:defRPr sz="4000" b="1" cap="none">
                <a:effectLs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1532392398"/>
      </p:ext>
    </p:extLst>
  </p:cSld>
  <p:clrMapOvr>
    <a:masterClrMapping/>
  </p:clrMapOvr>
  <p:transition spd="slow">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6002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816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7"/>
          <p:cNvSpPr>
            <a:spLocks noGrp="1"/>
          </p:cNvSpPr>
          <p:nvPr>
            <p:ph type="ftr" sz="quarter" idx="11"/>
          </p:nvPr>
        </p:nvSpPr>
        <p:spPr/>
        <p:txBody>
          <a:bodyPr/>
          <a:lstStyle/>
          <a:p>
            <a:pPr algn="l"/>
            <a:r>
              <a:rPr lang="en-GB"/>
              <a:t>CIS041-3 Advanced Information Technology</a:t>
            </a:r>
            <a:endParaRPr lang="en-US" dirty="0"/>
          </a:p>
        </p:txBody>
      </p:sp>
      <p:cxnSp>
        <p:nvCxnSpPr>
          <p:cNvPr id="6" name="Straight Connector 5">
            <a:extLst>
              <a:ext uri="{FF2B5EF4-FFF2-40B4-BE49-F238E27FC236}">
                <a16:creationId xmlns:a16="http://schemas.microsoft.com/office/drawing/2014/main" id="{847E8333-C829-F84B-3B99-1846717D59B3}"/>
              </a:ext>
            </a:extLst>
          </p:cNvPr>
          <p:cNvCxnSpPr/>
          <p:nvPr userDrawn="1"/>
        </p:nvCxnSpPr>
        <p:spPr bwMode="auto">
          <a:xfrm>
            <a:off x="1600200" y="1196752"/>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7002041"/>
      </p:ext>
    </p:extLst>
  </p:cSld>
  <p:clrMapOvr>
    <a:masterClrMapping/>
  </p:clrMapOvr>
  <p:transition spd="slow">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7" name="Date Placeholder 2"/>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3"/>
          <p:cNvSpPr>
            <a:spLocks noGrp="1"/>
          </p:cNvSpPr>
          <p:nvPr>
            <p:ph type="ftr" sz="quarter" idx="11"/>
          </p:nvPr>
        </p:nvSpPr>
        <p:spPr>
          <a:xfrm>
            <a:off x="179512" y="6309320"/>
            <a:ext cx="4392488" cy="365125"/>
          </a:xfrm>
        </p:spPr>
        <p:txBody>
          <a:bodyPr/>
          <a:lstStyle/>
          <a:p>
            <a:pPr algn="l"/>
            <a:r>
              <a:rPr lang="en-GB"/>
              <a:t>CIS041-3 Advanced Information Technology</a:t>
            </a:r>
            <a:endParaRPr lang="en-US" dirty="0"/>
          </a:p>
        </p:txBody>
      </p:sp>
      <p:cxnSp>
        <p:nvCxnSpPr>
          <p:cNvPr id="4" name="Straight Connector 3">
            <a:extLst>
              <a:ext uri="{FF2B5EF4-FFF2-40B4-BE49-F238E27FC236}">
                <a16:creationId xmlns:a16="http://schemas.microsoft.com/office/drawing/2014/main" id="{D7CF3D2D-3013-31D8-1A1A-AC5A95C17DAF}"/>
              </a:ext>
            </a:extLst>
          </p:cNvPr>
          <p:cNvCxnSpPr/>
          <p:nvPr userDrawn="1"/>
        </p:nvCxnSpPr>
        <p:spPr bwMode="auto">
          <a:xfrm>
            <a:off x="1600200" y="1177888"/>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03743"/>
      </p:ext>
    </p:extLst>
  </p:cSld>
  <p:clrMapOvr>
    <a:masterClrMapping/>
  </p:clrMapOvr>
  <p:transition spd="slow">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Slide">
    <p:bg>
      <p:bgPr>
        <a:solidFill>
          <a:srgbClr val="233337"/>
        </a:solidFill>
        <a:effectLst/>
      </p:bgPr>
    </p:bg>
    <p:spTree>
      <p:nvGrpSpPr>
        <p:cNvPr id="1" name=""/>
        <p:cNvGrpSpPr/>
        <p:nvPr/>
      </p:nvGrpSpPr>
      <p:grpSpPr>
        <a:xfrm>
          <a:off x="0" y="0"/>
          <a:ext cx="0" cy="0"/>
          <a:chOff x="0" y="0"/>
          <a:chExt cx="0" cy="0"/>
        </a:xfrm>
      </p:grpSpPr>
      <p:sp>
        <p:nvSpPr>
          <p:cNvPr id="4" name="TextBox 3"/>
          <p:cNvSpPr txBox="1"/>
          <p:nvPr/>
        </p:nvSpPr>
        <p:spPr>
          <a:xfrm>
            <a:off x="1084263" y="1981200"/>
            <a:ext cx="3013075" cy="646113"/>
          </a:xfrm>
          <a:prstGeom prst="rect">
            <a:avLst/>
          </a:prstGeom>
          <a:noFill/>
        </p:spPr>
        <p:txBody>
          <a:bodyPr wrap="none">
            <a:spAutoFit/>
          </a:bodyPr>
          <a:lstStyle/>
          <a:p>
            <a:pPr>
              <a:defRPr/>
            </a:pPr>
            <a:r>
              <a:rPr lang="en-US" sz="3600">
                <a:solidFill>
                  <a:srgbClr val="FBFCFF"/>
                </a:solidFill>
                <a:latin typeface="Calibri" charset="0"/>
                <a:ea typeface="Arial Unicode MS" charset="0"/>
              </a:rPr>
              <a:t>Introduction to</a:t>
            </a:r>
          </a:p>
        </p:txBody>
      </p:sp>
      <p:sp>
        <p:nvSpPr>
          <p:cNvPr id="5" name="Rectangle 4"/>
          <p:cNvSpPr/>
          <p:nvPr/>
        </p:nvSpPr>
        <p:spPr>
          <a:xfrm>
            <a:off x="0" y="0"/>
            <a:ext cx="9144000" cy="304800"/>
          </a:xfrm>
          <a:prstGeom prst="rect">
            <a:avLst/>
          </a:prstGeom>
          <a:solidFill>
            <a:srgbClr val="139CB7"/>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Arial Unicode MS" charset="0"/>
              <a:cs typeface="Arial Unicode MS" charset="0"/>
            </a:endParaRPr>
          </a:p>
        </p:txBody>
      </p:sp>
      <p:sp>
        <p:nvSpPr>
          <p:cNvPr id="6" name="Rectangle 5"/>
          <p:cNvSpPr/>
          <p:nvPr/>
        </p:nvSpPr>
        <p:spPr>
          <a:xfrm>
            <a:off x="830263" y="2590800"/>
            <a:ext cx="5646737" cy="830263"/>
          </a:xfrm>
          <a:prstGeom prst="rect">
            <a:avLst/>
          </a:prstGeom>
        </p:spPr>
        <p:txBody>
          <a:bodyPr wrap="none">
            <a:spAutoFit/>
          </a:bodyPr>
          <a:lstStyle/>
          <a:p>
            <a:pPr>
              <a:defRPr/>
            </a:pPr>
            <a:r>
              <a:rPr lang="en-US" sz="4800" b="1">
                <a:solidFill>
                  <a:srgbClr val="139CB7"/>
                </a:solidFill>
                <a:latin typeface="Calibri" charset="0"/>
                <a:ea typeface="Arial Unicode MS" charset="0"/>
              </a:rPr>
              <a:t>Information Retrieval</a:t>
            </a:r>
          </a:p>
        </p:txBody>
      </p:sp>
      <p:sp>
        <p:nvSpPr>
          <p:cNvPr id="3" name="Subtitle 2"/>
          <p:cNvSpPr>
            <a:spLocks noGrp="1"/>
          </p:cNvSpPr>
          <p:nvPr>
            <p:ph type="subTitle" idx="1"/>
          </p:nvPr>
        </p:nvSpPr>
        <p:spPr>
          <a:xfrm>
            <a:off x="1371600" y="3886200"/>
            <a:ext cx="6400800" cy="2362200"/>
          </a:xfrm>
        </p:spPr>
        <p:txBody>
          <a:bodyPr/>
          <a:lstStyle>
            <a:lvl1pPr marL="0" indent="0" algn="ctr">
              <a:buNone/>
              <a:defRPr>
                <a:solidFill>
                  <a:srgbClr val="43708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3"/>
          <p:cNvSpPr>
            <a:spLocks noGrp="1"/>
          </p:cNvSpPr>
          <p:nvPr>
            <p:ph type="dt" sz="half" idx="10"/>
          </p:nvPr>
        </p:nvSpPr>
        <p:spPr/>
        <p:txBody>
          <a:bodyPr/>
          <a:lstStyle>
            <a:lvl1pPr>
              <a:defRPr>
                <a:solidFill>
                  <a:srgbClr val="437085"/>
                </a:solidFill>
              </a:defRPr>
            </a:lvl1pPr>
          </a:lstStyle>
          <a:p>
            <a:pPr>
              <a:defRPr/>
            </a:pPr>
            <a:endParaRPr lang="en-US"/>
          </a:p>
        </p:txBody>
      </p:sp>
      <p:sp>
        <p:nvSpPr>
          <p:cNvPr id="8" name="Footer Placeholder 4"/>
          <p:cNvSpPr>
            <a:spLocks noGrp="1"/>
          </p:cNvSpPr>
          <p:nvPr>
            <p:ph type="ftr" sz="quarter" idx="11"/>
          </p:nvPr>
        </p:nvSpPr>
        <p:spPr/>
        <p:txBody>
          <a:bodyPr/>
          <a:lstStyle>
            <a:lvl1pPr>
              <a:defRPr>
                <a:solidFill>
                  <a:srgbClr val="437085"/>
                </a:solidFill>
              </a:defRPr>
            </a:lvl1pPr>
          </a:lstStyle>
          <a:p>
            <a:pPr>
              <a:defRPr/>
            </a:pPr>
            <a:r>
              <a:rPr lang="en-US"/>
              <a:t>CIS041-3 Advanced Information Technology</a:t>
            </a:r>
          </a:p>
        </p:txBody>
      </p:sp>
      <p:sp>
        <p:nvSpPr>
          <p:cNvPr id="9" name="Slide Number Placeholder 5"/>
          <p:cNvSpPr>
            <a:spLocks noGrp="1"/>
          </p:cNvSpPr>
          <p:nvPr>
            <p:ph type="sldNum" sz="quarter" idx="12"/>
          </p:nvPr>
        </p:nvSpPr>
        <p:spPr/>
        <p:txBody>
          <a:bodyPr/>
          <a:lstStyle>
            <a:lvl1pPr>
              <a:defRPr>
                <a:solidFill>
                  <a:srgbClr val="437085"/>
                </a:solidFill>
              </a:defRPr>
            </a:lvl1pPr>
          </a:lstStyle>
          <a:p>
            <a:fld id="{35FB3C54-3D1D-C348-A420-03894B8BD6A6}" type="slidenum">
              <a:rPr lang="en-US"/>
              <a:pPr/>
              <a:t>‹#›</a:t>
            </a:fld>
            <a:endParaRPr lang="en-US"/>
          </a:p>
        </p:txBody>
      </p:sp>
    </p:spTree>
    <p:extLst>
      <p:ext uri="{BB962C8B-B14F-4D97-AF65-F5344CB8AC3E}">
        <p14:creationId xmlns:p14="http://schemas.microsoft.com/office/powerpoint/2010/main" val="268097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772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526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CIS041-3 Advanced Information Technology</a:t>
            </a:r>
          </a:p>
        </p:txBody>
      </p:sp>
      <p:sp>
        <p:nvSpPr>
          <p:cNvPr id="7" name="Slide Number Placeholder 5"/>
          <p:cNvSpPr>
            <a:spLocks noGrp="1"/>
          </p:cNvSpPr>
          <p:nvPr>
            <p:ph type="sldNum" sz="quarter" idx="12"/>
          </p:nvPr>
        </p:nvSpPr>
        <p:spPr/>
        <p:txBody>
          <a:bodyPr/>
          <a:lstStyle>
            <a:lvl1pPr>
              <a:defRPr/>
            </a:lvl1pPr>
          </a:lstStyle>
          <a:p>
            <a:fld id="{7EACF392-58D8-1B4E-B943-6008264DDE03}" type="slidenum">
              <a:rPr lang="en-US"/>
              <a:pPr/>
              <a:t>‹#›</a:t>
            </a:fld>
            <a:endParaRPr lang="en-US"/>
          </a:p>
        </p:txBody>
      </p:sp>
    </p:spTree>
    <p:extLst>
      <p:ext uri="{BB962C8B-B14F-4D97-AF65-F5344CB8AC3E}">
        <p14:creationId xmlns:p14="http://schemas.microsoft.com/office/powerpoint/2010/main" val="30468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415008"/>
          </a:xfrm>
        </p:spPr>
        <p:txBody>
          <a:bodyPr/>
          <a:lstStyle>
            <a:lvl1pPr marL="0" indent="0" algn="ctr">
              <a:buNone/>
              <a:defRPr b="1"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937277300"/>
      </p:ext>
    </p:extLst>
  </p:cSld>
  <p:clrMapOvr>
    <a:masterClrMapping/>
  </p:clrMapOvr>
  <p:transition spd="slow">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600200" y="1556792"/>
            <a:ext cx="70104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5" name="Rectangle 9"/>
          <p:cNvSpPr>
            <a:spLocks noGrp="1" noChangeArrowheads="1"/>
          </p:cNvSpPr>
          <p:nvPr>
            <p:ph type="title"/>
          </p:nvPr>
        </p:nvSpPr>
        <p:spPr bwMode="auto">
          <a:xfrm>
            <a:off x="1600200" y="373856"/>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46" name="Text Box 22"/>
          <p:cNvSpPr txBox="1">
            <a:spLocks noChangeArrowheads="1"/>
          </p:cNvSpPr>
          <p:nvPr userDrawn="1"/>
        </p:nvSpPr>
        <p:spPr bwMode="auto">
          <a:xfrm>
            <a:off x="2879725" y="5772150"/>
            <a:ext cx="184150" cy="428625"/>
          </a:xfrm>
          <a:prstGeom prst="rect">
            <a:avLst/>
          </a:prstGeom>
          <a:noFill/>
          <a:ln w="9525">
            <a:noFill/>
            <a:miter lim="800000"/>
            <a:headEnd/>
            <a:tailEnd/>
          </a:ln>
          <a:effectLst/>
        </p:spPr>
        <p:txBody>
          <a:bodyPr wrap="none">
            <a:spAutoFit/>
          </a:bodyPr>
          <a:lstStyle/>
          <a:p>
            <a:pPr algn="ctr" eaLnBrk="0" hangingPunct="0">
              <a:defRPr/>
            </a:pPr>
            <a:endParaRPr lang="en-US" b="0">
              <a:ea typeface="ＭＳ Ｐゴシック" charset="-128"/>
              <a:cs typeface="+mn-cs"/>
            </a:endParaRPr>
          </a:p>
        </p:txBody>
      </p:sp>
      <p:pic>
        <p:nvPicPr>
          <p:cNvPr id="8199" name="Picture 28" descr="Beds_Logo_small.gif                                            000002DDnbessis                        C0D0C79C:"/>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4430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179512" y="6309320"/>
            <a:ext cx="4392488" cy="365125"/>
          </a:xfrm>
          <a:prstGeom prst="rect">
            <a:avLst/>
          </a:prstGeom>
        </p:spPr>
        <p:txBody>
          <a:bodyPr vert="horz" lIns="91440" tIns="45720" rIns="91440" bIns="45720" rtlCol="0" anchor="ctr"/>
          <a:lstStyle>
            <a:lvl1pPr algn="ctr">
              <a:defRPr sz="1200" b="0" i="0">
                <a:solidFill>
                  <a:schemeClr val="tx1"/>
                </a:solidFill>
                <a:latin typeface="+mn-lt"/>
              </a:defRPr>
            </a:lvl1pPr>
          </a:lstStyle>
          <a:p>
            <a:pPr algn="l"/>
            <a:r>
              <a:rPr lang="en-GB" dirty="0"/>
              <a:t>CIS041-3 Advanced Information Technology</a:t>
            </a:r>
            <a:endParaRPr lang="en-US" dirty="0"/>
          </a:p>
        </p:txBody>
      </p:sp>
      <p:sp>
        <p:nvSpPr>
          <p:cNvPr id="2" name="Date Placeholder 6">
            <a:extLst>
              <a:ext uri="{FF2B5EF4-FFF2-40B4-BE49-F238E27FC236}">
                <a16:creationId xmlns:a16="http://schemas.microsoft.com/office/drawing/2014/main" id="{CD8E5340-BE14-44E5-DB64-05DBA69C3209}"/>
              </a:ext>
            </a:extLst>
          </p:cNvPr>
          <p:cNvSpPr>
            <a:spLocks noGrp="1"/>
          </p:cNvSpPr>
          <p:nvPr>
            <p:ph type="dt" sz="half" idx="2"/>
          </p:nvPr>
        </p:nvSpPr>
        <p:spPr>
          <a:xfrm>
            <a:off x="8316416" y="6309320"/>
            <a:ext cx="693440" cy="365125"/>
          </a:xfrm>
          <a:prstGeom prst="rect">
            <a:avLst/>
          </a:prstGeom>
        </p:spPr>
        <p:txBody>
          <a:bodyPr/>
          <a:lstStyle>
            <a:lvl1pPr>
              <a:defRPr sz="1400"/>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4" r:id="rId6"/>
    <p:sldLayoutId id="2147483659" r:id="rId7"/>
    <p:sldLayoutId id="2147483660" r:id="rId8"/>
  </p:sldLayoutIdLst>
  <p:transition spd="slow">
    <p:zoom dir="in"/>
  </p:transition>
  <p:hf hdr="0" dt="0"/>
  <p:txStyles>
    <p:title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p:titleStyle>
    <p:bodyStyle>
      <a:lvl1pPr marL="385763" indent="-385763" algn="l" rtl="0" eaLnBrk="0" fontAlgn="base" hangingPunct="0">
        <a:spcBef>
          <a:spcPct val="20000"/>
        </a:spcBef>
        <a:spcAft>
          <a:spcPct val="0"/>
        </a:spcAft>
        <a:buClr>
          <a:srgbClr val="CC0000"/>
        </a:buClr>
        <a:buChar char="•"/>
        <a:defRPr sz="28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4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20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8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6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600200" y="1556792"/>
            <a:ext cx="70104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5" name="Rectangle 9"/>
          <p:cNvSpPr>
            <a:spLocks noGrp="1" noChangeArrowheads="1"/>
          </p:cNvSpPr>
          <p:nvPr>
            <p:ph type="title"/>
          </p:nvPr>
        </p:nvSpPr>
        <p:spPr bwMode="auto">
          <a:xfrm>
            <a:off x="1600200" y="373856"/>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46" name="Text Box 22"/>
          <p:cNvSpPr txBox="1">
            <a:spLocks noChangeArrowheads="1"/>
          </p:cNvSpPr>
          <p:nvPr userDrawn="1"/>
        </p:nvSpPr>
        <p:spPr bwMode="auto">
          <a:xfrm>
            <a:off x="2879725" y="5772150"/>
            <a:ext cx="184150" cy="428625"/>
          </a:xfrm>
          <a:prstGeom prst="rect">
            <a:avLst/>
          </a:prstGeom>
          <a:noFill/>
          <a:ln w="9525">
            <a:noFill/>
            <a:miter lim="800000"/>
            <a:headEnd/>
            <a:tailEnd/>
          </a:ln>
          <a:effectLst/>
        </p:spPr>
        <p:txBody>
          <a:bodyPr wrap="none">
            <a:spAutoFit/>
          </a:bodyPr>
          <a:lstStyle/>
          <a:p>
            <a:pPr algn="ctr" eaLnBrk="0" hangingPunct="0">
              <a:defRPr/>
            </a:pPr>
            <a:endParaRPr lang="en-US" b="0">
              <a:ea typeface="ＭＳ Ｐゴシック" charset="-128"/>
              <a:cs typeface="+mn-cs"/>
            </a:endParaRPr>
          </a:p>
        </p:txBody>
      </p:sp>
      <p:pic>
        <p:nvPicPr>
          <p:cNvPr id="8199" name="Picture 28" descr="Beds_Logo_small.gif                                            000002DDnbessis                        C0D0C79C:"/>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4430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179512" y="6309320"/>
            <a:ext cx="4392488" cy="365125"/>
          </a:xfrm>
          <a:prstGeom prst="rect">
            <a:avLst/>
          </a:prstGeom>
        </p:spPr>
        <p:txBody>
          <a:bodyPr vert="horz" lIns="91440" tIns="45720" rIns="91440" bIns="45720" rtlCol="0" anchor="ctr"/>
          <a:lstStyle>
            <a:lvl1pPr algn="ctr">
              <a:defRPr sz="1200" b="0" i="0">
                <a:solidFill>
                  <a:srgbClr val="B2B2B2"/>
                </a:solidFill>
                <a:latin typeface="+mn-lt"/>
              </a:defRPr>
            </a:lvl1pPr>
          </a:lstStyle>
          <a:p>
            <a:pPr algn="l"/>
            <a:r>
              <a:rPr lang="en-GB"/>
              <a:t>CIS041-3 Advanced Information Technology</a:t>
            </a:r>
            <a:endParaRPr lang="en-US" dirty="0"/>
          </a:p>
        </p:txBody>
      </p:sp>
      <p:sp>
        <p:nvSpPr>
          <p:cNvPr id="2" name="Date Placeholder 6">
            <a:extLst>
              <a:ext uri="{FF2B5EF4-FFF2-40B4-BE49-F238E27FC236}">
                <a16:creationId xmlns:a16="http://schemas.microsoft.com/office/drawing/2014/main" id="{CD8E5340-BE14-44E5-DB64-05DBA69C3209}"/>
              </a:ext>
            </a:extLst>
          </p:cNvPr>
          <p:cNvSpPr>
            <a:spLocks noGrp="1"/>
          </p:cNvSpPr>
          <p:nvPr>
            <p:ph type="dt" sz="half" idx="2"/>
          </p:nvPr>
        </p:nvSpPr>
        <p:spPr>
          <a:xfrm>
            <a:off x="8316416" y="6309320"/>
            <a:ext cx="693440" cy="365125"/>
          </a:xfrm>
          <a:prstGeom prst="rect">
            <a:avLst/>
          </a:prstGeom>
        </p:spPr>
        <p:txBody>
          <a:bodyPr/>
          <a:lstStyle>
            <a:lvl1pPr>
              <a:defRPr sz="1400"/>
            </a:lvl1pPr>
          </a:lstStyle>
          <a:p>
            <a:endParaRPr lang="en-US" dirty="0"/>
          </a:p>
        </p:txBody>
      </p:sp>
    </p:spTree>
    <p:extLst>
      <p:ext uri="{BB962C8B-B14F-4D97-AF65-F5344CB8AC3E}">
        <p14:creationId xmlns:p14="http://schemas.microsoft.com/office/powerpoint/2010/main" val="22494890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ransition spd="slow">
    <p:zoom dir="in"/>
  </p:transition>
  <p:hf hdr="0" dt="0"/>
  <p:txStyles>
    <p:title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p:titleStyle>
    <p:bodyStyle>
      <a:lvl1pPr marL="385763" indent="-385763" algn="l" rtl="0" eaLnBrk="0" fontAlgn="base" hangingPunct="0">
        <a:spcBef>
          <a:spcPct val="20000"/>
        </a:spcBef>
        <a:spcAft>
          <a:spcPct val="0"/>
        </a:spcAft>
        <a:buClr>
          <a:srgbClr val="CC0000"/>
        </a:buClr>
        <a:buChar char="•"/>
        <a:defRPr sz="28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4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20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8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6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aircAruvnKk&amp;list=PLZHQObOWTQDNU6R1_67000Dx_ZCJB-3pi" TargetMode="External"/><Relationship Id="rId2" Type="http://schemas.openxmlformats.org/officeDocument/2006/relationships/hyperlink" Target="https://www.youtube.com/watch?v=CqOfi41LfDw"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hyperlink" Target="https://lionbridge.ai/articles/6-types-of-neural-networks-every-data-scientist-must-know/" TargetMode="External"/><Relationship Id="rId2" Type="http://schemas.openxmlformats.org/officeDocument/2006/relationships/hyperlink" Target="https://www.wikiwand.com/en/Generative_adversarial_network"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www.meanotek.ru/files/TarasovDS(2)2015-Dialogue.pdf" TargetMode="External"/><Relationship Id="rId3" Type="http://schemas.openxmlformats.org/officeDocument/2006/relationships/hyperlink" Target="https://arxiv.org/pdf/1502.01710.pdf" TargetMode="External"/><Relationship Id="rId7" Type="http://schemas.openxmlformats.org/officeDocument/2006/relationships/hyperlink" Target="https://www.microsoft.com/en-us/research/wp-content/uploads/2016/02/CNN_ASLPTrans2-14.pdf" TargetMode="External"/><Relationship Id="rId12" Type="http://schemas.openxmlformats.org/officeDocument/2006/relationships/hyperlink" Target="https://www.sciencedirect.com/science/article/pii/S1568494621008978/pdfft?md5=e6ad3fa2c442c022e594459f7ca86742&amp;pid=1-s2.0-S1568494621008978-main.pdf" TargetMode="External"/><Relationship Id="rId2" Type="http://schemas.openxmlformats.org/officeDocument/2006/relationships/hyperlink" Target="https://aclanthology.org/D14-1181.pdf" TargetMode="External"/><Relationship Id="rId1" Type="http://schemas.openxmlformats.org/officeDocument/2006/relationships/slideLayout" Target="../slideLayouts/slideLayout2.xml"/><Relationship Id="rId6" Type="http://schemas.openxmlformats.org/officeDocument/2006/relationships/hyperlink" Target="https://www.aclweb.org/anthology/K15-1013" TargetMode="External"/><Relationship Id="rId11" Type="http://schemas.openxmlformats.org/officeDocument/2006/relationships/hyperlink" Target="https://www.sciencedirect.com/topics/computer-science/named-entity-recognition" TargetMode="External"/><Relationship Id="rId5" Type="http://schemas.openxmlformats.org/officeDocument/2006/relationships/hyperlink" Target="http://www.aclweb.org/anthology/P15-1128" TargetMode="External"/><Relationship Id="rId10" Type="http://schemas.openxmlformats.org/officeDocument/2006/relationships/hyperlink" Target="https://arxiv.org/pdf/1510.06168.pdf" TargetMode="External"/><Relationship Id="rId4" Type="http://schemas.openxmlformats.org/officeDocument/2006/relationships/hyperlink" Target="https://aclanthology.org/P15-1128.pdf" TargetMode="External"/><Relationship Id="rId9" Type="http://schemas.openxmlformats.org/officeDocument/2006/relationships/hyperlink" Target="https://www.aaai.org/ocs/index.php/AAAI/AAAI15/paper/view/9745/9552"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proceedings.neurips.cc/paper/2012/file/c399862d3b9d6b76c8436e924a68c45b-Paper.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arxiv.org/abs/1310.1531"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ruder.io/nlp-imagenet/"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arxiv.org/pdf/1807.10854.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nlp.stanford.edu/projects/snli/" TargetMode="External"/><Relationship Id="rId2" Type="http://schemas.openxmlformats.org/officeDocument/2006/relationships/hyperlink" Target="https://rajpurkar.github.io/SQuAD-explorer/" TargetMode="External"/><Relationship Id="rId1" Type="http://schemas.openxmlformats.org/officeDocument/2006/relationships/slideLayout" Target="../slideLayouts/slideLayout2.xml"/><Relationship Id="rId6" Type="http://schemas.openxmlformats.org/officeDocument/2006/relationships/hyperlink" Target="https://arxiv.org/abs/1704.01444" TargetMode="External"/><Relationship Id="rId5" Type="http://schemas.openxmlformats.org/officeDocument/2006/relationships/hyperlink" Target="https://arxiv.org/abs/1803.11138" TargetMode="External"/><Relationship Id="rId4" Type="http://schemas.openxmlformats.org/officeDocument/2006/relationships/hyperlink" Target="https://arxiv.org/abs/1611.01368"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arxiv.org/abs/1801.06146" TargetMode="External"/><Relationship Id="rId2" Type="http://schemas.openxmlformats.org/officeDocument/2006/relationships/hyperlink" Target="https://arxiv.org/abs/1802.05365"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s3-us-west-2.amazonaws.com/openai-assets/research-covers/language-unsupervised/language_understanding_paper.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wikiwand.com/en/BLOOM_(language_model)" TargetMode="External"/><Relationship Id="rId2" Type="http://schemas.openxmlformats.org/officeDocument/2006/relationships/hyperlink" Target="https://www.wikiwand.com/en/BERT_(language_model)" TargetMode="External"/><Relationship Id="rId1" Type="http://schemas.openxmlformats.org/officeDocument/2006/relationships/slideLayout" Target="../slideLayouts/slideLayout2.xml"/><Relationship Id="rId5" Type="http://schemas.openxmlformats.org/officeDocument/2006/relationships/hyperlink" Target="https://www.wikiwand.com/en/GPT-3" TargetMode="External"/><Relationship Id="rId4" Type="http://schemas.openxmlformats.org/officeDocument/2006/relationships/hyperlink" Target="https://www.wikiwand.com/en/GPT-2"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PqbB07n_uQ4&amp;t=388s"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bDR1TTZtamMzeXJpOVVYdDVKZnFfSWJ0UjJOd3xBQ3Jtc0tsdFdablBPaGMtLUVqTGNJY0lqeDNtVXJwNHpGZTZwSDQ0MzZqSDNFREt3cmkzQnNZX2NmZXpuVk5ZWTFWMXoyNHc3OEdHTGN6a0N3WXRZZnMxOWJqbThGaEh6bGxaSHlSUS1kLW95QXhEdGJDR0hXUQ&amp;q=https%3A%2F%2Fbeta.openai.com%2Fplayground&amp;v=74WPFGAADt4" TargetMode="External"/><Relationship Id="rId2" Type="http://schemas.openxmlformats.org/officeDocument/2006/relationships/hyperlink" Target="https://www.youtube.com/watch?v=74WPFGAADt4"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wikiwand.com/en/Machine" TargetMode="External"/><Relationship Id="rId7" Type="http://schemas.openxmlformats.org/officeDocument/2006/relationships/image" Target="../media/image5.png"/><Relationship Id="rId2" Type="http://schemas.openxmlformats.org/officeDocument/2006/relationships/hyperlink" Target="https://www.wikiwand.com/en/Intelligence"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wikiwand.com/en/Human_intelligence" TargetMode="External"/><Relationship Id="rId4" Type="http://schemas.openxmlformats.org/officeDocument/2006/relationships/hyperlink" Target="https://www.wikiwand.com/en/Animal_cogni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CC6E7A5-68E1-4C20-995B-711BA381D782}"/>
              </a:ext>
            </a:extLst>
          </p:cNvPr>
          <p:cNvSpPr>
            <a:spLocks noGrp="1"/>
          </p:cNvSpPr>
          <p:nvPr>
            <p:ph type="subTitle" idx="1"/>
          </p:nvPr>
        </p:nvSpPr>
        <p:spPr>
          <a:xfrm>
            <a:off x="1547664" y="4077072"/>
            <a:ext cx="6400800" cy="2106801"/>
          </a:xfrm>
        </p:spPr>
        <p:txBody>
          <a:bodyPr/>
          <a:lstStyle/>
          <a:p>
            <a:endParaRPr lang="en-US" dirty="0"/>
          </a:p>
          <a:p>
            <a:r>
              <a:rPr lang="en-US" dirty="0"/>
              <a:t>Gangmin Li</a:t>
            </a:r>
          </a:p>
          <a:p>
            <a:r>
              <a:rPr lang="en-US" dirty="0"/>
              <a:t>(Office hours: 13:00-17:00 every Friday)</a:t>
            </a:r>
          </a:p>
        </p:txBody>
      </p:sp>
      <p:sp>
        <p:nvSpPr>
          <p:cNvPr id="3" name="TextBox 2">
            <a:extLst>
              <a:ext uri="{FF2B5EF4-FFF2-40B4-BE49-F238E27FC236}">
                <a16:creationId xmlns:a16="http://schemas.microsoft.com/office/drawing/2014/main" id="{8AEF7CE0-300F-D558-7E8B-9BE7A2C6A0EA}"/>
              </a:ext>
            </a:extLst>
          </p:cNvPr>
          <p:cNvSpPr txBox="1"/>
          <p:nvPr/>
        </p:nvSpPr>
        <p:spPr>
          <a:xfrm>
            <a:off x="1617440" y="980728"/>
            <a:ext cx="6480720"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C00000"/>
                </a:solidFill>
                <a:effectLst/>
                <a:uLnTx/>
                <a:uFillTx/>
                <a:latin typeface="Tahoma" charset="0"/>
                <a:ea typeface="MS PGothic" charset="0"/>
                <a:cs typeface="Arial" charset="0"/>
              </a:rPr>
              <a:t>CIS041-3</a:t>
            </a:r>
            <a:r>
              <a:rPr kumimoji="0" lang="en-GB" sz="2200" b="1" i="0" u="none" strike="noStrike" kern="1200" cap="none" spc="0" normalizeH="0" baseline="0" noProof="0" dirty="0">
                <a:ln>
                  <a:noFill/>
                </a:ln>
                <a:solidFill>
                  <a:srgbClr val="000000"/>
                </a:solidFill>
                <a:effectLst/>
                <a:uLnTx/>
                <a:uFillTx/>
                <a:latin typeface="Tahoma" charset="0"/>
                <a:ea typeface="MS PGothic" charset="0"/>
                <a:cs typeface="Arial" charset="0"/>
              </a:rPr>
              <a:t> </a:t>
            </a:r>
            <a:r>
              <a:rPr kumimoji="0" lang="en-GB" sz="2200" b="1" i="0" u="none" strike="noStrike" kern="1200" cap="none" spc="0" normalizeH="0" baseline="0" noProof="0" dirty="0">
                <a:ln>
                  <a:noFill/>
                </a:ln>
                <a:solidFill>
                  <a:srgbClr val="00B050"/>
                </a:solidFill>
                <a:effectLst/>
                <a:uLnTx/>
                <a:uFillTx/>
                <a:latin typeface="Tahoma" charset="0"/>
                <a:ea typeface="MS PGothic" charset="0"/>
                <a:cs typeface="Arial" charset="0"/>
              </a:rPr>
              <a:t>Advanced Information Technology</a:t>
            </a:r>
          </a:p>
        </p:txBody>
      </p:sp>
      <p:sp>
        <p:nvSpPr>
          <p:cNvPr id="4" name="Title 1">
            <a:extLst>
              <a:ext uri="{FF2B5EF4-FFF2-40B4-BE49-F238E27FC236}">
                <a16:creationId xmlns:a16="http://schemas.microsoft.com/office/drawing/2014/main" id="{CF55D318-ECD4-38DB-E6FC-2AB6EB9A600F}"/>
              </a:ext>
            </a:extLst>
          </p:cNvPr>
          <p:cNvSpPr txBox="1">
            <a:spLocks/>
          </p:cNvSpPr>
          <p:nvPr/>
        </p:nvSpPr>
        <p:spPr bwMode="auto">
          <a:xfrm>
            <a:off x="755576" y="1844824"/>
            <a:ext cx="77724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000000"/>
                </a:solidFill>
                <a:effectLst/>
                <a:uLnTx/>
                <a:uFillTx/>
                <a:latin typeface="Cambria"/>
                <a:ea typeface="MS PGothic" charset="0"/>
              </a:rPr>
              <a:t>Artificial intelligence and Machine Learning  </a:t>
            </a:r>
            <a:endParaRPr kumimoji="0" lang="en-US" sz="4000" b="1" i="0" u="none" strike="noStrike" kern="0" cap="none" spc="0" normalizeH="0" baseline="0" noProof="0" dirty="0">
              <a:ln>
                <a:noFill/>
              </a:ln>
              <a:solidFill>
                <a:srgbClr val="000000"/>
              </a:solidFill>
              <a:effectLst/>
              <a:uLnTx/>
              <a:uFillTx/>
              <a:latin typeface="Cambria"/>
              <a:ea typeface="MS PGothic" charset="0"/>
            </a:endParaRPr>
          </a:p>
        </p:txBody>
      </p:sp>
    </p:spTree>
    <p:extLst>
      <p:ext uri="{BB962C8B-B14F-4D97-AF65-F5344CB8AC3E}">
        <p14:creationId xmlns:p14="http://schemas.microsoft.com/office/powerpoint/2010/main" val="3269523725"/>
      </p:ext>
    </p:extLst>
  </p:cSld>
  <p:clrMapOvr>
    <a:masterClrMapping/>
  </p:clrMapOvr>
  <p:transition spd="slow">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DE1B-7544-A427-FD07-4C866270BBC6}"/>
              </a:ext>
            </a:extLst>
          </p:cNvPr>
          <p:cNvSpPr>
            <a:spLocks noGrp="1"/>
          </p:cNvSpPr>
          <p:nvPr>
            <p:ph type="title"/>
          </p:nvPr>
        </p:nvSpPr>
        <p:spPr/>
        <p:txBody>
          <a:bodyPr/>
          <a:lstStyle/>
          <a:p>
            <a:r>
              <a:rPr lang="en-GB" b="0" dirty="0">
                <a:solidFill>
                  <a:srgbClr val="000000"/>
                </a:solidFill>
                <a:latin typeface="Lora" pitchFamily="2" charset="0"/>
              </a:rPr>
              <a:t>W</a:t>
            </a:r>
            <a:r>
              <a:rPr lang="en-GB" b="0" i="0" dirty="0">
                <a:solidFill>
                  <a:srgbClr val="000000"/>
                </a:solidFill>
                <a:effectLst/>
                <a:latin typeface="Lora" pitchFamily="2" charset="0"/>
              </a:rPr>
              <a:t>hat is intelligence?</a:t>
            </a:r>
            <a:endParaRPr lang="en-GB" dirty="0"/>
          </a:p>
        </p:txBody>
      </p:sp>
      <p:sp>
        <p:nvSpPr>
          <p:cNvPr id="3" name="Content Placeholder 2">
            <a:extLst>
              <a:ext uri="{FF2B5EF4-FFF2-40B4-BE49-F238E27FC236}">
                <a16:creationId xmlns:a16="http://schemas.microsoft.com/office/drawing/2014/main" id="{1DB5E9D6-C6B0-D339-6905-318CF54451AD}"/>
              </a:ext>
            </a:extLst>
          </p:cNvPr>
          <p:cNvSpPr>
            <a:spLocks noGrp="1"/>
          </p:cNvSpPr>
          <p:nvPr>
            <p:ph idx="1"/>
          </p:nvPr>
        </p:nvSpPr>
        <p:spPr>
          <a:xfrm>
            <a:off x="395536" y="1406636"/>
            <a:ext cx="8215064" cy="504056"/>
          </a:xfrm>
        </p:spPr>
        <p:txBody>
          <a:bodyPr/>
          <a:lstStyle/>
          <a:p>
            <a:pPr algn="l"/>
            <a:r>
              <a:rPr lang="en-GB" b="1" i="0" dirty="0">
                <a:solidFill>
                  <a:srgbClr val="000000"/>
                </a:solidFill>
                <a:effectLst/>
                <a:latin typeface="Lora" pitchFamily="2" charset="0"/>
              </a:rPr>
              <a:t>Unity of Intelligence. Think of intelligence as a comprehensive and single quality difference between human beings and non-human beings</a:t>
            </a:r>
          </a:p>
          <a:p>
            <a:pPr algn="l"/>
            <a:r>
              <a:rPr lang="en-GB" b="1" dirty="0">
                <a:solidFill>
                  <a:srgbClr val="000000"/>
                </a:solidFill>
                <a:latin typeface="Lora" pitchFamily="2" charset="0"/>
              </a:rPr>
              <a:t>Turing Test</a:t>
            </a:r>
            <a:endParaRPr lang="en-GB" b="1" i="0" dirty="0">
              <a:solidFill>
                <a:srgbClr val="000000"/>
              </a:solidFill>
              <a:effectLst/>
              <a:latin typeface="Lora" pitchFamily="2" charset="0"/>
            </a:endParaRPr>
          </a:p>
        </p:txBody>
      </p:sp>
      <p:sp>
        <p:nvSpPr>
          <p:cNvPr id="4" name="Footer Placeholder 3">
            <a:extLst>
              <a:ext uri="{FF2B5EF4-FFF2-40B4-BE49-F238E27FC236}">
                <a16:creationId xmlns:a16="http://schemas.microsoft.com/office/drawing/2014/main" id="{05DD915F-A548-FE65-2539-9BF5EF16B912}"/>
              </a:ext>
            </a:extLst>
          </p:cNvPr>
          <p:cNvSpPr>
            <a:spLocks noGrp="1"/>
          </p:cNvSpPr>
          <p:nvPr>
            <p:ph type="ftr" sz="quarter" idx="11"/>
          </p:nvPr>
        </p:nvSpPr>
        <p:spPr/>
        <p:txBody>
          <a:bodyPr/>
          <a:lstStyle/>
          <a:p>
            <a:pPr algn="l"/>
            <a:r>
              <a:rPr lang="en-GB"/>
              <a:t>CIS041-3 Advanced Information Technology</a:t>
            </a:r>
            <a:endParaRPr lang="en-US" dirty="0"/>
          </a:p>
        </p:txBody>
      </p:sp>
      <p:pic>
        <p:nvPicPr>
          <p:cNvPr id="5" name="Picture 4">
            <a:extLst>
              <a:ext uri="{FF2B5EF4-FFF2-40B4-BE49-F238E27FC236}">
                <a16:creationId xmlns:a16="http://schemas.microsoft.com/office/drawing/2014/main" id="{B4993153-D51C-E56A-673D-90B23341400D}"/>
              </a:ext>
            </a:extLst>
          </p:cNvPr>
          <p:cNvPicPr>
            <a:picLocks noChangeAspect="1"/>
          </p:cNvPicPr>
          <p:nvPr/>
        </p:nvPicPr>
        <p:blipFill>
          <a:blip r:embed="rId2"/>
          <a:stretch>
            <a:fillRect/>
          </a:stretch>
        </p:blipFill>
        <p:spPr>
          <a:xfrm>
            <a:off x="683568" y="3356992"/>
            <a:ext cx="3620208" cy="2760340"/>
          </a:xfrm>
          <a:prstGeom prst="rect">
            <a:avLst/>
          </a:prstGeom>
        </p:spPr>
      </p:pic>
      <p:sp>
        <p:nvSpPr>
          <p:cNvPr id="8" name="TextBox 7">
            <a:extLst>
              <a:ext uri="{FF2B5EF4-FFF2-40B4-BE49-F238E27FC236}">
                <a16:creationId xmlns:a16="http://schemas.microsoft.com/office/drawing/2014/main" id="{659D876D-69BA-C49F-B1CD-D90FBBEBB555}"/>
              </a:ext>
            </a:extLst>
          </p:cNvPr>
          <p:cNvSpPr txBox="1"/>
          <p:nvPr/>
        </p:nvSpPr>
        <p:spPr>
          <a:xfrm>
            <a:off x="4322549" y="2818964"/>
            <a:ext cx="4572000" cy="3477875"/>
          </a:xfrm>
          <a:prstGeom prst="rect">
            <a:avLst/>
          </a:prstGeom>
          <a:noFill/>
        </p:spPr>
        <p:txBody>
          <a:bodyPr wrap="square">
            <a:spAutoFit/>
          </a:bodyPr>
          <a:lstStyle/>
          <a:p>
            <a:r>
              <a:rPr lang="en-GB" dirty="0"/>
              <a:t>The "standard interpretation" of the Turing test, in which player C, the interrogator, is given the task of trying to determine which player – A or B – is a computer and which is a human. The interrogator is limited to using the responses to written questions to make the determination.[1]</a:t>
            </a:r>
          </a:p>
        </p:txBody>
      </p:sp>
    </p:spTree>
    <p:extLst>
      <p:ext uri="{BB962C8B-B14F-4D97-AF65-F5344CB8AC3E}">
        <p14:creationId xmlns:p14="http://schemas.microsoft.com/office/powerpoint/2010/main" val="2631260075"/>
      </p:ext>
    </p:extLst>
  </p:cSld>
  <p:clrMapOvr>
    <a:masterClrMapping/>
  </p:clrMapOvr>
  <p:transition spd="slow">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925B-67DD-E94B-7EE1-6F5BFB88101A}"/>
              </a:ext>
            </a:extLst>
          </p:cNvPr>
          <p:cNvSpPr>
            <a:spLocks noGrp="1"/>
          </p:cNvSpPr>
          <p:nvPr>
            <p:ph type="title"/>
          </p:nvPr>
        </p:nvSpPr>
        <p:spPr>
          <a:xfrm>
            <a:off x="179512" y="583526"/>
            <a:ext cx="8431088" cy="685800"/>
          </a:xfrm>
        </p:spPr>
        <p:txBody>
          <a:bodyPr/>
          <a:lstStyle/>
          <a:p>
            <a:r>
              <a:rPr lang="en-GB" dirty="0"/>
              <a:t>Theory of general intelligence: </a:t>
            </a:r>
            <a:br>
              <a:rPr lang="en-GB" dirty="0"/>
            </a:br>
            <a:r>
              <a:rPr lang="en-GB" b="0" dirty="0"/>
              <a:t>g factor </a:t>
            </a:r>
            <a:br>
              <a:rPr lang="en-GB" dirty="0"/>
            </a:br>
            <a:endParaRPr lang="en-GB" dirty="0"/>
          </a:p>
        </p:txBody>
      </p:sp>
      <p:sp>
        <p:nvSpPr>
          <p:cNvPr id="3" name="Content Placeholder 2">
            <a:extLst>
              <a:ext uri="{FF2B5EF4-FFF2-40B4-BE49-F238E27FC236}">
                <a16:creationId xmlns:a16="http://schemas.microsoft.com/office/drawing/2014/main" id="{1F68AA51-5401-979D-E031-E24DAE78ADF5}"/>
              </a:ext>
            </a:extLst>
          </p:cNvPr>
          <p:cNvSpPr>
            <a:spLocks noGrp="1"/>
          </p:cNvSpPr>
          <p:nvPr>
            <p:ph idx="1"/>
          </p:nvPr>
        </p:nvSpPr>
        <p:spPr>
          <a:xfrm>
            <a:off x="2987824" y="1556792"/>
            <a:ext cx="5622776" cy="4680520"/>
          </a:xfrm>
        </p:spPr>
        <p:txBody>
          <a:bodyPr/>
          <a:lstStyle/>
          <a:p>
            <a:r>
              <a:rPr lang="en-GB" dirty="0"/>
              <a:t>g factor is a construct developed in psychometric investigations of cognitive abilities and human intelligence. </a:t>
            </a:r>
          </a:p>
          <a:p>
            <a:r>
              <a:rPr lang="en-GB" dirty="0"/>
              <a:t>It is a variable that summarizes positive correlations among different cognitive tasks, reflecting the fact that an individual's performance on one type of cognitive task tends to be comparable to that person's performance on other kinds of cognitive tasks.</a:t>
            </a:r>
          </a:p>
          <a:p>
            <a:r>
              <a:rPr lang="en-GB" dirty="0"/>
              <a:t>It is measured by IQ (Intelligence quotient)</a:t>
            </a:r>
          </a:p>
          <a:p>
            <a:endParaRPr lang="en-GB" dirty="0"/>
          </a:p>
        </p:txBody>
      </p:sp>
      <p:sp>
        <p:nvSpPr>
          <p:cNvPr id="4" name="Footer Placeholder 3">
            <a:extLst>
              <a:ext uri="{FF2B5EF4-FFF2-40B4-BE49-F238E27FC236}">
                <a16:creationId xmlns:a16="http://schemas.microsoft.com/office/drawing/2014/main" id="{70F37B89-FFE3-9D02-4017-C1B0D6311F83}"/>
              </a:ext>
            </a:extLst>
          </p:cNvPr>
          <p:cNvSpPr>
            <a:spLocks noGrp="1"/>
          </p:cNvSpPr>
          <p:nvPr>
            <p:ph type="ftr" sz="quarter" idx="11"/>
          </p:nvPr>
        </p:nvSpPr>
        <p:spPr/>
        <p:txBody>
          <a:bodyPr/>
          <a:lstStyle/>
          <a:p>
            <a:pPr algn="l"/>
            <a:r>
              <a:rPr lang="en-GB"/>
              <a:t>CIS041-3 Advanced Information Technology</a:t>
            </a:r>
            <a:endParaRPr lang="en-US" dirty="0"/>
          </a:p>
        </p:txBody>
      </p:sp>
      <p:pic>
        <p:nvPicPr>
          <p:cNvPr id="6" name="Picture 5">
            <a:extLst>
              <a:ext uri="{FF2B5EF4-FFF2-40B4-BE49-F238E27FC236}">
                <a16:creationId xmlns:a16="http://schemas.microsoft.com/office/drawing/2014/main" id="{A6F28E1F-91AD-CB22-77F6-E1770B313A55}"/>
              </a:ext>
            </a:extLst>
          </p:cNvPr>
          <p:cNvPicPr>
            <a:picLocks noChangeAspect="1"/>
          </p:cNvPicPr>
          <p:nvPr/>
        </p:nvPicPr>
        <p:blipFill>
          <a:blip r:embed="rId2"/>
          <a:stretch>
            <a:fillRect/>
          </a:stretch>
        </p:blipFill>
        <p:spPr>
          <a:xfrm>
            <a:off x="-10995" y="2186112"/>
            <a:ext cx="3164098" cy="3158002"/>
          </a:xfrm>
          <a:prstGeom prst="rect">
            <a:avLst/>
          </a:prstGeom>
        </p:spPr>
      </p:pic>
    </p:spTree>
    <p:extLst>
      <p:ext uri="{BB962C8B-B14F-4D97-AF65-F5344CB8AC3E}">
        <p14:creationId xmlns:p14="http://schemas.microsoft.com/office/powerpoint/2010/main" val="3943106641"/>
      </p:ext>
    </p:extLst>
  </p:cSld>
  <p:clrMapOvr>
    <a:masterClrMapping/>
  </p:clrMapOvr>
  <p:transition spd="slow">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0CD5-4F9B-6AC4-7F5F-736375FCD5C7}"/>
              </a:ext>
            </a:extLst>
          </p:cNvPr>
          <p:cNvSpPr>
            <a:spLocks noGrp="1"/>
          </p:cNvSpPr>
          <p:nvPr>
            <p:ph type="title"/>
          </p:nvPr>
        </p:nvSpPr>
        <p:spPr/>
        <p:txBody>
          <a:bodyPr/>
          <a:lstStyle/>
          <a:p>
            <a:r>
              <a:rPr lang="en-GB" dirty="0"/>
              <a:t>A brief history of AI</a:t>
            </a:r>
          </a:p>
        </p:txBody>
      </p:sp>
      <p:pic>
        <p:nvPicPr>
          <p:cNvPr id="5" name="Content Placeholder 4">
            <a:extLst>
              <a:ext uri="{FF2B5EF4-FFF2-40B4-BE49-F238E27FC236}">
                <a16:creationId xmlns:a16="http://schemas.microsoft.com/office/drawing/2014/main" id="{36E8287E-EC5E-09D5-D848-1F0844BC10E6}"/>
              </a:ext>
            </a:extLst>
          </p:cNvPr>
          <p:cNvPicPr>
            <a:picLocks noGrp="1" noChangeAspect="1"/>
          </p:cNvPicPr>
          <p:nvPr>
            <p:ph idx="1"/>
          </p:nvPr>
        </p:nvPicPr>
        <p:blipFill>
          <a:blip r:embed="rId2"/>
          <a:stretch>
            <a:fillRect/>
          </a:stretch>
        </p:blipFill>
        <p:spPr>
          <a:xfrm>
            <a:off x="1403648" y="1340768"/>
            <a:ext cx="7010400" cy="4816558"/>
          </a:xfrm>
          <a:prstGeom prst="rect">
            <a:avLst/>
          </a:prstGeom>
        </p:spPr>
      </p:pic>
      <p:sp>
        <p:nvSpPr>
          <p:cNvPr id="4" name="Footer Placeholder 3">
            <a:extLst>
              <a:ext uri="{FF2B5EF4-FFF2-40B4-BE49-F238E27FC236}">
                <a16:creationId xmlns:a16="http://schemas.microsoft.com/office/drawing/2014/main" id="{40DB9075-7E6A-F63C-DE18-7E20C9ECC9A5}"/>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886888925"/>
      </p:ext>
    </p:extLst>
  </p:cSld>
  <p:clrMapOvr>
    <a:masterClrMapping/>
  </p:clrMapOvr>
  <p:transition spd="slow">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5237-763C-2775-A127-C10331643D38}"/>
              </a:ext>
            </a:extLst>
          </p:cNvPr>
          <p:cNvSpPr>
            <a:spLocks noGrp="1"/>
          </p:cNvSpPr>
          <p:nvPr>
            <p:ph type="title"/>
          </p:nvPr>
        </p:nvSpPr>
        <p:spPr/>
        <p:txBody>
          <a:bodyPr/>
          <a:lstStyle/>
          <a:p>
            <a:r>
              <a:rPr lang="en-GB" dirty="0"/>
              <a:t>Is winter coming? The rise and fall of Artificial Intelligence</a:t>
            </a:r>
          </a:p>
        </p:txBody>
      </p:sp>
      <p:sp>
        <p:nvSpPr>
          <p:cNvPr id="4" name="Footer Placeholder 3">
            <a:extLst>
              <a:ext uri="{FF2B5EF4-FFF2-40B4-BE49-F238E27FC236}">
                <a16:creationId xmlns:a16="http://schemas.microsoft.com/office/drawing/2014/main" id="{118960B5-A5CF-EC9E-4ABA-46F66BC8E8FD}"/>
              </a:ext>
            </a:extLst>
          </p:cNvPr>
          <p:cNvSpPr>
            <a:spLocks noGrp="1"/>
          </p:cNvSpPr>
          <p:nvPr>
            <p:ph type="ftr" sz="quarter" idx="11"/>
          </p:nvPr>
        </p:nvSpPr>
        <p:spPr/>
        <p:txBody>
          <a:bodyPr/>
          <a:lstStyle/>
          <a:p>
            <a:pPr algn="l"/>
            <a:r>
              <a:rPr lang="en-GB"/>
              <a:t>CIS041-3 Advanced Information Technology</a:t>
            </a:r>
            <a:endParaRPr lang="en-US" dirty="0"/>
          </a:p>
        </p:txBody>
      </p:sp>
      <p:pic>
        <p:nvPicPr>
          <p:cNvPr id="5" name="Picture 4">
            <a:extLst>
              <a:ext uri="{FF2B5EF4-FFF2-40B4-BE49-F238E27FC236}">
                <a16:creationId xmlns:a16="http://schemas.microsoft.com/office/drawing/2014/main" id="{51536BB2-13D6-4C16-A012-39F7C38B38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3729" y="1700808"/>
            <a:ext cx="7117707" cy="3816515"/>
          </a:xfrm>
          <a:prstGeom prst="rect">
            <a:avLst/>
          </a:prstGeom>
          <a:noFill/>
          <a:ln>
            <a:noFill/>
          </a:ln>
        </p:spPr>
      </p:pic>
    </p:spTree>
    <p:extLst>
      <p:ext uri="{BB962C8B-B14F-4D97-AF65-F5344CB8AC3E}">
        <p14:creationId xmlns:p14="http://schemas.microsoft.com/office/powerpoint/2010/main" val="1494561223"/>
      </p:ext>
    </p:extLst>
  </p:cSld>
  <p:clrMapOvr>
    <a:masterClrMapping/>
  </p:clrMapOvr>
  <p:transition spd="slow">
    <p:zoom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E362C-79DD-8847-7DAD-BD2E2A6D09F2}"/>
              </a:ext>
            </a:extLst>
          </p:cNvPr>
          <p:cNvSpPr>
            <a:spLocks noGrp="1"/>
          </p:cNvSpPr>
          <p:nvPr>
            <p:ph type="title"/>
          </p:nvPr>
        </p:nvSpPr>
        <p:spPr/>
        <p:txBody>
          <a:bodyPr/>
          <a:lstStyle/>
          <a:p>
            <a:r>
              <a:rPr lang="en-GB" dirty="0"/>
              <a:t>Current AI success</a:t>
            </a:r>
          </a:p>
        </p:txBody>
      </p:sp>
      <p:pic>
        <p:nvPicPr>
          <p:cNvPr id="5" name="Content Placeholder 4">
            <a:extLst>
              <a:ext uri="{FF2B5EF4-FFF2-40B4-BE49-F238E27FC236}">
                <a16:creationId xmlns:a16="http://schemas.microsoft.com/office/drawing/2014/main" id="{E2197553-FE74-3803-1716-93C8536FAEEC}"/>
              </a:ext>
            </a:extLst>
          </p:cNvPr>
          <p:cNvPicPr>
            <a:picLocks noGrp="1" noChangeAspect="1"/>
          </p:cNvPicPr>
          <p:nvPr>
            <p:ph idx="1"/>
          </p:nvPr>
        </p:nvPicPr>
        <p:blipFill>
          <a:blip r:embed="rId2"/>
          <a:stretch>
            <a:fillRect/>
          </a:stretch>
        </p:blipFill>
        <p:spPr>
          <a:xfrm>
            <a:off x="720080" y="1988840"/>
            <a:ext cx="2183488" cy="1263055"/>
          </a:xfrm>
          <a:prstGeom prst="rect">
            <a:avLst/>
          </a:prstGeom>
        </p:spPr>
      </p:pic>
      <p:sp>
        <p:nvSpPr>
          <p:cNvPr id="4" name="Footer Placeholder 3">
            <a:extLst>
              <a:ext uri="{FF2B5EF4-FFF2-40B4-BE49-F238E27FC236}">
                <a16:creationId xmlns:a16="http://schemas.microsoft.com/office/drawing/2014/main" id="{404FE71D-9429-2721-527E-586C6F313C2C}"/>
              </a:ext>
            </a:extLst>
          </p:cNvPr>
          <p:cNvSpPr>
            <a:spLocks noGrp="1"/>
          </p:cNvSpPr>
          <p:nvPr>
            <p:ph type="ftr" sz="quarter" idx="11"/>
          </p:nvPr>
        </p:nvSpPr>
        <p:spPr/>
        <p:txBody>
          <a:bodyPr/>
          <a:lstStyle/>
          <a:p>
            <a:pPr algn="l"/>
            <a:r>
              <a:rPr lang="en-GB"/>
              <a:t>CIS041-3 Advanced Information Technology</a:t>
            </a:r>
            <a:endParaRPr lang="en-US" dirty="0"/>
          </a:p>
        </p:txBody>
      </p:sp>
      <p:sp>
        <p:nvSpPr>
          <p:cNvPr id="7" name="TextBox 6">
            <a:extLst>
              <a:ext uri="{FF2B5EF4-FFF2-40B4-BE49-F238E27FC236}">
                <a16:creationId xmlns:a16="http://schemas.microsoft.com/office/drawing/2014/main" id="{C4E45103-32BA-ECBD-448F-2857D9FE8943}"/>
              </a:ext>
            </a:extLst>
          </p:cNvPr>
          <p:cNvSpPr txBox="1"/>
          <p:nvPr/>
        </p:nvSpPr>
        <p:spPr>
          <a:xfrm>
            <a:off x="3808602" y="1360775"/>
            <a:ext cx="4572000" cy="4216539"/>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n-GB" dirty="0"/>
              <a:t>Manufacturing robots</a:t>
            </a:r>
          </a:p>
          <a:p>
            <a:pPr marL="342900" indent="-342900">
              <a:spcBef>
                <a:spcPts val="600"/>
              </a:spcBef>
              <a:spcAft>
                <a:spcPts val="600"/>
              </a:spcAft>
              <a:buFont typeface="Arial" panose="020B0604020202020204" pitchFamily="34" charset="0"/>
              <a:buChar char="•"/>
            </a:pPr>
            <a:r>
              <a:rPr lang="en-GB" dirty="0"/>
              <a:t>Self-driving cars</a:t>
            </a:r>
          </a:p>
          <a:p>
            <a:pPr marL="342900" indent="-342900">
              <a:spcBef>
                <a:spcPts val="600"/>
              </a:spcBef>
              <a:spcAft>
                <a:spcPts val="600"/>
              </a:spcAft>
              <a:buFont typeface="Arial" panose="020B0604020202020204" pitchFamily="34" charset="0"/>
              <a:buChar char="•"/>
            </a:pPr>
            <a:r>
              <a:rPr lang="en-GB" dirty="0">
                <a:solidFill>
                  <a:srgbClr val="FF0000"/>
                </a:solidFill>
              </a:rPr>
              <a:t>Smart assistants</a:t>
            </a:r>
          </a:p>
          <a:p>
            <a:pPr marL="342900" indent="-342900">
              <a:spcBef>
                <a:spcPts val="600"/>
              </a:spcBef>
              <a:spcAft>
                <a:spcPts val="600"/>
              </a:spcAft>
              <a:buFont typeface="Arial" panose="020B0604020202020204" pitchFamily="34" charset="0"/>
              <a:buChar char="•"/>
            </a:pPr>
            <a:r>
              <a:rPr lang="en-GB" dirty="0"/>
              <a:t>Healthcare management</a:t>
            </a:r>
          </a:p>
          <a:p>
            <a:pPr marL="342900" indent="-342900">
              <a:spcBef>
                <a:spcPts val="600"/>
              </a:spcBef>
              <a:spcAft>
                <a:spcPts val="600"/>
              </a:spcAft>
              <a:buFont typeface="Arial" panose="020B0604020202020204" pitchFamily="34" charset="0"/>
              <a:buChar char="•"/>
            </a:pPr>
            <a:r>
              <a:rPr lang="en-GB" dirty="0"/>
              <a:t>Automated financial investing</a:t>
            </a:r>
          </a:p>
          <a:p>
            <a:pPr marL="342900" indent="-342900">
              <a:spcBef>
                <a:spcPts val="600"/>
              </a:spcBef>
              <a:spcAft>
                <a:spcPts val="600"/>
              </a:spcAft>
              <a:buFont typeface="Arial" panose="020B0604020202020204" pitchFamily="34" charset="0"/>
              <a:buChar char="•"/>
            </a:pPr>
            <a:r>
              <a:rPr lang="en-GB" dirty="0"/>
              <a:t>Virtual travel booking agent</a:t>
            </a:r>
          </a:p>
          <a:p>
            <a:pPr marL="342900" indent="-342900">
              <a:spcBef>
                <a:spcPts val="600"/>
              </a:spcBef>
              <a:spcAft>
                <a:spcPts val="600"/>
              </a:spcAft>
              <a:buFont typeface="Arial" panose="020B0604020202020204" pitchFamily="34" charset="0"/>
              <a:buChar char="•"/>
            </a:pPr>
            <a:r>
              <a:rPr lang="en-GB" dirty="0"/>
              <a:t>Social media monitoring</a:t>
            </a:r>
          </a:p>
          <a:p>
            <a:pPr marL="342900" indent="-342900">
              <a:spcBef>
                <a:spcPts val="600"/>
              </a:spcBef>
              <a:spcAft>
                <a:spcPts val="600"/>
              </a:spcAft>
              <a:buFont typeface="Arial" panose="020B0604020202020204" pitchFamily="34" charset="0"/>
              <a:buChar char="•"/>
            </a:pPr>
            <a:r>
              <a:rPr lang="en-GB" dirty="0">
                <a:solidFill>
                  <a:srgbClr val="FF0000"/>
                </a:solidFill>
              </a:rPr>
              <a:t>Marketing chatbots</a:t>
            </a:r>
          </a:p>
        </p:txBody>
      </p:sp>
      <p:pic>
        <p:nvPicPr>
          <p:cNvPr id="8" name="Picture 7">
            <a:extLst>
              <a:ext uri="{FF2B5EF4-FFF2-40B4-BE49-F238E27FC236}">
                <a16:creationId xmlns:a16="http://schemas.microsoft.com/office/drawing/2014/main" id="{BAE480AC-285C-2787-8F23-FBCF76A120FE}"/>
              </a:ext>
            </a:extLst>
          </p:cNvPr>
          <p:cNvPicPr>
            <a:picLocks noChangeAspect="1"/>
          </p:cNvPicPr>
          <p:nvPr/>
        </p:nvPicPr>
        <p:blipFill>
          <a:blip r:embed="rId3"/>
          <a:stretch>
            <a:fillRect/>
          </a:stretch>
        </p:blipFill>
        <p:spPr>
          <a:xfrm>
            <a:off x="763398" y="3606106"/>
            <a:ext cx="2183488" cy="1455659"/>
          </a:xfrm>
          <a:prstGeom prst="rect">
            <a:avLst/>
          </a:prstGeom>
        </p:spPr>
      </p:pic>
      <p:sp>
        <p:nvSpPr>
          <p:cNvPr id="9" name="TextBox 8">
            <a:extLst>
              <a:ext uri="{FF2B5EF4-FFF2-40B4-BE49-F238E27FC236}">
                <a16:creationId xmlns:a16="http://schemas.microsoft.com/office/drawing/2014/main" id="{1826DFBC-A090-BD31-1097-09DDEA044126}"/>
              </a:ext>
            </a:extLst>
          </p:cNvPr>
          <p:cNvSpPr txBox="1"/>
          <p:nvPr/>
        </p:nvSpPr>
        <p:spPr>
          <a:xfrm>
            <a:off x="611560" y="5770204"/>
            <a:ext cx="8246168" cy="430887"/>
          </a:xfrm>
          <a:prstGeom prst="rect">
            <a:avLst/>
          </a:prstGeom>
          <a:noFill/>
        </p:spPr>
        <p:txBody>
          <a:bodyPr wrap="none" rtlCol="0">
            <a:spAutoFit/>
          </a:bodyPr>
          <a:lstStyle/>
          <a:p>
            <a:r>
              <a:rPr lang="en-GB" dirty="0"/>
              <a:t>Automatic access, process and make use of information! </a:t>
            </a:r>
          </a:p>
        </p:txBody>
      </p:sp>
    </p:spTree>
    <p:extLst>
      <p:ext uri="{BB962C8B-B14F-4D97-AF65-F5344CB8AC3E}">
        <p14:creationId xmlns:p14="http://schemas.microsoft.com/office/powerpoint/2010/main" val="1328404753"/>
      </p:ext>
    </p:extLst>
  </p:cSld>
  <p:clrMapOvr>
    <a:masterClrMapping/>
  </p:clrMapOvr>
  <p:transition spd="slow">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876D-A4DE-C7AC-BEAE-9625C1CDC334}"/>
              </a:ext>
            </a:extLst>
          </p:cNvPr>
          <p:cNvSpPr>
            <a:spLocks noGrp="1"/>
          </p:cNvSpPr>
          <p:nvPr>
            <p:ph type="title"/>
          </p:nvPr>
        </p:nvSpPr>
        <p:spPr/>
        <p:txBody>
          <a:bodyPr/>
          <a:lstStyle/>
          <a:p>
            <a:r>
              <a:rPr lang="en-GB" dirty="0"/>
              <a:t>Two Key underlay technologies</a:t>
            </a:r>
          </a:p>
        </p:txBody>
      </p:sp>
      <p:sp>
        <p:nvSpPr>
          <p:cNvPr id="3" name="Content Placeholder 2">
            <a:extLst>
              <a:ext uri="{FF2B5EF4-FFF2-40B4-BE49-F238E27FC236}">
                <a16:creationId xmlns:a16="http://schemas.microsoft.com/office/drawing/2014/main" id="{58283A34-68C7-744B-0F33-D5C09DE553DF}"/>
              </a:ext>
            </a:extLst>
          </p:cNvPr>
          <p:cNvSpPr>
            <a:spLocks noGrp="1"/>
          </p:cNvSpPr>
          <p:nvPr>
            <p:ph idx="1"/>
          </p:nvPr>
        </p:nvSpPr>
        <p:spPr>
          <a:xfrm>
            <a:off x="539552" y="1988840"/>
            <a:ext cx="4755604" cy="3744416"/>
          </a:xfrm>
        </p:spPr>
        <p:txBody>
          <a:bodyPr/>
          <a:lstStyle/>
          <a:p>
            <a:r>
              <a:rPr lang="en-GB" b="1" dirty="0"/>
              <a:t>Artificial Neural Networks </a:t>
            </a:r>
            <a:r>
              <a:rPr lang="en-GB" dirty="0"/>
              <a:t>(architecture)</a:t>
            </a:r>
          </a:p>
          <a:p>
            <a:pPr lvl="1"/>
            <a:r>
              <a:rPr lang="en-GB" dirty="0">
                <a:solidFill>
                  <a:srgbClr val="000000"/>
                </a:solidFill>
                <a:latin typeface="Lora" pitchFamily="2" charset="0"/>
              </a:rPr>
              <a:t>Forward vs backward</a:t>
            </a:r>
          </a:p>
          <a:p>
            <a:pPr lvl="1"/>
            <a:r>
              <a:rPr lang="en-GB" dirty="0">
                <a:solidFill>
                  <a:srgbClr val="000000"/>
                </a:solidFill>
                <a:latin typeface="Lora" pitchFamily="2" charset="0"/>
              </a:rPr>
              <a:t>Active function</a:t>
            </a:r>
          </a:p>
          <a:p>
            <a:pPr marL="0" indent="0">
              <a:buNone/>
            </a:pPr>
            <a:endParaRPr lang="en-GB" dirty="0"/>
          </a:p>
          <a:p>
            <a:r>
              <a:rPr lang="en-GB" b="1" dirty="0"/>
              <a:t>Machine Learning </a:t>
            </a:r>
            <a:r>
              <a:rPr lang="en-GB" dirty="0"/>
              <a:t>(approach/framework)</a:t>
            </a:r>
          </a:p>
          <a:p>
            <a:pPr lvl="1"/>
            <a:r>
              <a:rPr lang="en-GB" b="0" i="0" dirty="0">
                <a:solidFill>
                  <a:srgbClr val="000000"/>
                </a:solidFill>
                <a:effectLst/>
                <a:latin typeface="Lora" pitchFamily="2" charset="0"/>
              </a:rPr>
              <a:t>backpropagation algorithm</a:t>
            </a:r>
          </a:p>
          <a:p>
            <a:pPr lvl="1"/>
            <a:r>
              <a:rPr lang="en-GB" dirty="0"/>
              <a:t>Gradient descent</a:t>
            </a:r>
            <a:endParaRPr lang="en-GB" b="0" i="0" dirty="0">
              <a:solidFill>
                <a:srgbClr val="000000"/>
              </a:solidFill>
              <a:effectLst/>
              <a:latin typeface="Lora" pitchFamily="2" charset="0"/>
            </a:endParaRPr>
          </a:p>
          <a:p>
            <a:pPr lvl="1"/>
            <a:endParaRPr lang="en-GB" dirty="0"/>
          </a:p>
        </p:txBody>
      </p:sp>
      <p:sp>
        <p:nvSpPr>
          <p:cNvPr id="4" name="Footer Placeholder 3">
            <a:extLst>
              <a:ext uri="{FF2B5EF4-FFF2-40B4-BE49-F238E27FC236}">
                <a16:creationId xmlns:a16="http://schemas.microsoft.com/office/drawing/2014/main" id="{A8B363C1-3341-1CD1-6EB6-D4A9823A5F82}"/>
              </a:ext>
            </a:extLst>
          </p:cNvPr>
          <p:cNvSpPr>
            <a:spLocks noGrp="1"/>
          </p:cNvSpPr>
          <p:nvPr>
            <p:ph type="ftr" sz="quarter" idx="11"/>
          </p:nvPr>
        </p:nvSpPr>
        <p:spPr/>
        <p:txBody>
          <a:bodyPr/>
          <a:lstStyle/>
          <a:p>
            <a:pPr algn="l"/>
            <a:r>
              <a:rPr lang="en-GB"/>
              <a:t>CIS041-3 Advanced Information Technology</a:t>
            </a:r>
            <a:endParaRPr lang="en-US" dirty="0"/>
          </a:p>
        </p:txBody>
      </p:sp>
      <p:pic>
        <p:nvPicPr>
          <p:cNvPr id="5" name="Picture 4">
            <a:extLst>
              <a:ext uri="{FF2B5EF4-FFF2-40B4-BE49-F238E27FC236}">
                <a16:creationId xmlns:a16="http://schemas.microsoft.com/office/drawing/2014/main" id="{DA0C4199-AAC0-7967-E0E0-527213E9DB70}"/>
              </a:ext>
            </a:extLst>
          </p:cNvPr>
          <p:cNvPicPr>
            <a:picLocks noChangeAspect="1"/>
          </p:cNvPicPr>
          <p:nvPr/>
        </p:nvPicPr>
        <p:blipFill>
          <a:blip r:embed="rId2"/>
          <a:stretch>
            <a:fillRect/>
          </a:stretch>
        </p:blipFill>
        <p:spPr>
          <a:xfrm>
            <a:off x="5724128" y="1482471"/>
            <a:ext cx="2376264" cy="2120073"/>
          </a:xfrm>
          <a:prstGeom prst="rect">
            <a:avLst/>
          </a:prstGeom>
        </p:spPr>
      </p:pic>
      <p:pic>
        <p:nvPicPr>
          <p:cNvPr id="6" name="Picture 5">
            <a:extLst>
              <a:ext uri="{FF2B5EF4-FFF2-40B4-BE49-F238E27FC236}">
                <a16:creationId xmlns:a16="http://schemas.microsoft.com/office/drawing/2014/main" id="{7E0A208A-511B-FF17-68D7-93946D9142AA}"/>
              </a:ext>
            </a:extLst>
          </p:cNvPr>
          <p:cNvPicPr>
            <a:picLocks noChangeAspect="1"/>
          </p:cNvPicPr>
          <p:nvPr/>
        </p:nvPicPr>
        <p:blipFill>
          <a:blip r:embed="rId3"/>
          <a:stretch>
            <a:fillRect/>
          </a:stretch>
        </p:blipFill>
        <p:spPr>
          <a:xfrm>
            <a:off x="5915346" y="3857600"/>
            <a:ext cx="1993828" cy="1993828"/>
          </a:xfrm>
          <a:prstGeom prst="rect">
            <a:avLst/>
          </a:prstGeom>
        </p:spPr>
      </p:pic>
    </p:spTree>
    <p:extLst>
      <p:ext uri="{BB962C8B-B14F-4D97-AF65-F5344CB8AC3E}">
        <p14:creationId xmlns:p14="http://schemas.microsoft.com/office/powerpoint/2010/main" val="1559283392"/>
      </p:ext>
    </p:extLst>
  </p:cSld>
  <p:clrMapOvr>
    <a:masterClrMapping/>
  </p:clrMapOvr>
  <p:transition spd="slow">
    <p:zoom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B5EF-5871-3009-F372-6D95EED0CA5D}"/>
              </a:ext>
            </a:extLst>
          </p:cNvPr>
          <p:cNvSpPr>
            <a:spLocks noGrp="1"/>
          </p:cNvSpPr>
          <p:nvPr>
            <p:ph type="title"/>
          </p:nvPr>
        </p:nvSpPr>
        <p:spPr/>
        <p:txBody>
          <a:bodyPr/>
          <a:lstStyle/>
          <a:p>
            <a:r>
              <a:rPr lang="en-GB" b="1" i="0" dirty="0">
                <a:solidFill>
                  <a:schemeClr val="tx1"/>
                </a:solidFill>
                <a:effectLst/>
                <a:latin typeface="sohne"/>
              </a:rPr>
              <a:t>Neural Networks</a:t>
            </a:r>
            <a:br>
              <a:rPr lang="en-GB" b="1" i="0" dirty="0">
                <a:solidFill>
                  <a:srgbClr val="292929"/>
                </a:solidFill>
                <a:effectLst/>
                <a:latin typeface="sohne"/>
              </a:rPr>
            </a:br>
            <a:endParaRPr lang="en-GB" dirty="0"/>
          </a:p>
        </p:txBody>
      </p:sp>
      <p:sp>
        <p:nvSpPr>
          <p:cNvPr id="3" name="Text Placeholder 2">
            <a:extLst>
              <a:ext uri="{FF2B5EF4-FFF2-40B4-BE49-F238E27FC236}">
                <a16:creationId xmlns:a16="http://schemas.microsoft.com/office/drawing/2014/main" id="{DA7FB7CD-2B89-89DC-FE5D-E653421B06BD}"/>
              </a:ext>
            </a:extLst>
          </p:cNvPr>
          <p:cNvSpPr>
            <a:spLocks noGrp="1"/>
          </p:cNvSpPr>
          <p:nvPr>
            <p:ph type="body" idx="1"/>
          </p:nvPr>
        </p:nvSpPr>
        <p:spPr/>
        <p:txBody>
          <a:bodyPr/>
          <a:lstStyle/>
          <a:p>
            <a:r>
              <a:rPr lang="en-GB" dirty="0">
                <a:solidFill>
                  <a:schemeClr val="tx1"/>
                </a:solidFill>
                <a:hlinkClick r:id="rId2">
                  <a:extLst>
                    <a:ext uri="{A12FA001-AC4F-418D-AE19-62706E023703}">
                      <ahyp:hlinkClr xmlns:ahyp="http://schemas.microsoft.com/office/drawing/2018/hyperlinkcolor" val="tx"/>
                    </a:ext>
                  </a:extLst>
                </a:hlinkClick>
              </a:rPr>
              <a:t>Neural networks easy to understand</a:t>
            </a:r>
          </a:p>
          <a:p>
            <a:r>
              <a:rPr lang="en-GB" dirty="0">
                <a:solidFill>
                  <a:srgbClr val="C0C0C0"/>
                </a:solidFill>
                <a:hlinkClick r:id="rId2">
                  <a:extLst>
                    <a:ext uri="{A12FA001-AC4F-418D-AE19-62706E023703}">
                      <ahyp:hlinkClr xmlns:ahyp="http://schemas.microsoft.com/office/drawing/2018/hyperlinkcolor" val="tx"/>
                    </a:ext>
                  </a:extLst>
                </a:hlinkClick>
              </a:rPr>
              <a:t>https://www.youtube.com/watch?v=CqOfi41LfDw</a:t>
            </a:r>
            <a:endParaRPr lang="en-GB" dirty="0"/>
          </a:p>
          <a:p>
            <a:endParaRPr lang="en-GB" dirty="0">
              <a:hlinkClick r:id="rId3"/>
            </a:endParaRPr>
          </a:p>
          <a:p>
            <a:r>
              <a:rPr lang="en-GB" dirty="0">
                <a:hlinkClick r:id="rId3"/>
              </a:rPr>
              <a:t>https://www.youtube.com/watch?v=aircAruvnKk&amp;list=PLZHQObOWTQDNU6R1_67000Dx_ZCJB-3pi</a:t>
            </a:r>
            <a:endParaRPr lang="en-GB" dirty="0"/>
          </a:p>
          <a:p>
            <a:endParaRPr lang="en-GB" dirty="0"/>
          </a:p>
          <a:p>
            <a:r>
              <a:rPr lang="en-GB" dirty="0"/>
              <a:t>The first attempt to build human brain, hope to achieve thinking …</a:t>
            </a:r>
          </a:p>
        </p:txBody>
      </p:sp>
    </p:spTree>
    <p:extLst>
      <p:ext uri="{BB962C8B-B14F-4D97-AF65-F5344CB8AC3E}">
        <p14:creationId xmlns:p14="http://schemas.microsoft.com/office/powerpoint/2010/main" val="3839393318"/>
      </p:ext>
    </p:extLst>
  </p:cSld>
  <p:clrMapOvr>
    <a:masterClrMapping/>
  </p:clrMapOvr>
  <p:transition spd="slow">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AEB5B-61C0-FB67-0714-9E666991A068}"/>
              </a:ext>
            </a:extLst>
          </p:cNvPr>
          <p:cNvSpPr>
            <a:spLocks noGrp="1"/>
          </p:cNvSpPr>
          <p:nvPr>
            <p:ph type="title"/>
          </p:nvPr>
        </p:nvSpPr>
        <p:spPr>
          <a:xfrm>
            <a:off x="683568" y="404664"/>
            <a:ext cx="8215064" cy="685800"/>
          </a:xfrm>
        </p:spPr>
        <p:txBody>
          <a:bodyPr/>
          <a:lstStyle/>
          <a:p>
            <a:r>
              <a:rPr lang="en-GB" dirty="0"/>
              <a:t>What is Artificial Neural Networks?</a:t>
            </a:r>
          </a:p>
        </p:txBody>
      </p:sp>
      <p:pic>
        <p:nvPicPr>
          <p:cNvPr id="3" name="Picture 2">
            <a:extLst>
              <a:ext uri="{FF2B5EF4-FFF2-40B4-BE49-F238E27FC236}">
                <a16:creationId xmlns:a16="http://schemas.microsoft.com/office/drawing/2014/main" id="{EED1ED9F-0AA4-8115-69F4-605827ECD596}"/>
              </a:ext>
            </a:extLst>
          </p:cNvPr>
          <p:cNvPicPr>
            <a:picLocks noChangeAspect="1"/>
          </p:cNvPicPr>
          <p:nvPr/>
        </p:nvPicPr>
        <p:blipFill>
          <a:blip r:embed="rId2"/>
          <a:stretch>
            <a:fillRect/>
          </a:stretch>
        </p:blipFill>
        <p:spPr>
          <a:xfrm>
            <a:off x="467544" y="2132856"/>
            <a:ext cx="3212976" cy="3212976"/>
          </a:xfrm>
          <a:prstGeom prst="rect">
            <a:avLst/>
          </a:prstGeom>
        </p:spPr>
      </p:pic>
      <p:sp>
        <p:nvSpPr>
          <p:cNvPr id="9" name="TextBox 8">
            <a:extLst>
              <a:ext uri="{FF2B5EF4-FFF2-40B4-BE49-F238E27FC236}">
                <a16:creationId xmlns:a16="http://schemas.microsoft.com/office/drawing/2014/main" id="{E40E7F56-FA39-93DE-E9D0-D8F9D9246FE3}"/>
              </a:ext>
            </a:extLst>
          </p:cNvPr>
          <p:cNvSpPr txBox="1"/>
          <p:nvPr/>
        </p:nvSpPr>
        <p:spPr>
          <a:xfrm>
            <a:off x="4296748" y="2197893"/>
            <a:ext cx="4572000" cy="2462213"/>
          </a:xfrm>
          <a:prstGeom prst="rect">
            <a:avLst/>
          </a:prstGeom>
          <a:noFill/>
        </p:spPr>
        <p:txBody>
          <a:bodyPr wrap="square">
            <a:spAutoFit/>
          </a:bodyPr>
          <a:lstStyle/>
          <a:p>
            <a:r>
              <a:rPr lang="en-GB" dirty="0"/>
              <a:t>Artificial neural networks (ANNs), usually simply called neural networks (NNs) or neural nets, are </a:t>
            </a:r>
            <a:r>
              <a:rPr lang="en-GB" dirty="0">
                <a:solidFill>
                  <a:srgbClr val="FF0000"/>
                </a:solidFill>
              </a:rPr>
              <a:t>computing systems</a:t>
            </a:r>
            <a:r>
              <a:rPr lang="en-GB" dirty="0"/>
              <a:t> inspired by the biological neural networks that constitute </a:t>
            </a:r>
            <a:r>
              <a:rPr lang="en-GB" dirty="0">
                <a:solidFill>
                  <a:srgbClr val="FF0000"/>
                </a:solidFill>
              </a:rPr>
              <a:t>animal brains.</a:t>
            </a:r>
          </a:p>
        </p:txBody>
      </p:sp>
      <p:sp>
        <p:nvSpPr>
          <p:cNvPr id="11" name="TextBox 10">
            <a:extLst>
              <a:ext uri="{FF2B5EF4-FFF2-40B4-BE49-F238E27FC236}">
                <a16:creationId xmlns:a16="http://schemas.microsoft.com/office/drawing/2014/main" id="{3A4FFCCB-AC05-762D-2D25-BB4323EF3ABA}"/>
              </a:ext>
            </a:extLst>
          </p:cNvPr>
          <p:cNvSpPr txBox="1"/>
          <p:nvPr/>
        </p:nvSpPr>
        <p:spPr>
          <a:xfrm>
            <a:off x="4932040" y="4886284"/>
            <a:ext cx="3301417" cy="430887"/>
          </a:xfrm>
          <a:prstGeom prst="rect">
            <a:avLst/>
          </a:prstGeom>
          <a:noFill/>
        </p:spPr>
        <p:txBody>
          <a:bodyPr wrap="square">
            <a:spAutoFit/>
          </a:bodyPr>
          <a:lstStyle/>
          <a:p>
            <a:r>
              <a:rPr lang="en-GB" dirty="0"/>
              <a:t>--</a:t>
            </a:r>
            <a:r>
              <a:rPr lang="en-GB" dirty="0" err="1"/>
              <a:t>wikiwand</a:t>
            </a:r>
            <a:endParaRPr lang="en-GB" dirty="0"/>
          </a:p>
        </p:txBody>
      </p:sp>
    </p:spTree>
    <p:extLst>
      <p:ext uri="{BB962C8B-B14F-4D97-AF65-F5344CB8AC3E}">
        <p14:creationId xmlns:p14="http://schemas.microsoft.com/office/powerpoint/2010/main" val="3652647150"/>
      </p:ext>
    </p:extLst>
  </p:cSld>
  <p:clrMapOvr>
    <a:masterClrMapping/>
  </p:clrMapOvr>
  <p:transition spd="slow">
    <p:zoom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AEB5B-61C0-FB67-0714-9E666991A068}"/>
              </a:ext>
            </a:extLst>
          </p:cNvPr>
          <p:cNvSpPr>
            <a:spLocks noGrp="1"/>
          </p:cNvSpPr>
          <p:nvPr>
            <p:ph type="title"/>
          </p:nvPr>
        </p:nvSpPr>
        <p:spPr>
          <a:xfrm>
            <a:off x="683568" y="404664"/>
            <a:ext cx="8215064" cy="685800"/>
          </a:xfrm>
        </p:spPr>
        <p:txBody>
          <a:bodyPr/>
          <a:lstStyle/>
          <a:p>
            <a:r>
              <a:rPr lang="en-GB" dirty="0"/>
              <a:t>Three senses of Neural Networks</a:t>
            </a:r>
          </a:p>
        </p:txBody>
      </p:sp>
      <p:sp>
        <p:nvSpPr>
          <p:cNvPr id="5" name="Content Placeholder 4">
            <a:extLst>
              <a:ext uri="{FF2B5EF4-FFF2-40B4-BE49-F238E27FC236}">
                <a16:creationId xmlns:a16="http://schemas.microsoft.com/office/drawing/2014/main" id="{B1F93AEA-C1FD-0130-6BE1-A3A1D4F3AC45}"/>
              </a:ext>
            </a:extLst>
          </p:cNvPr>
          <p:cNvSpPr>
            <a:spLocks noGrp="1"/>
          </p:cNvSpPr>
          <p:nvPr>
            <p:ph idx="1"/>
          </p:nvPr>
        </p:nvSpPr>
        <p:spPr>
          <a:xfrm>
            <a:off x="3347864" y="1530968"/>
            <a:ext cx="5218046" cy="4680520"/>
          </a:xfrm>
        </p:spPr>
        <p:txBody>
          <a:bodyPr/>
          <a:lstStyle/>
          <a:p>
            <a:r>
              <a:rPr lang="en-GB" b="1" dirty="0"/>
              <a:t>Biological: </a:t>
            </a:r>
            <a:r>
              <a:rPr lang="en-GB" dirty="0"/>
              <a:t>An computational information processing </a:t>
            </a:r>
            <a:r>
              <a:rPr lang="en-GB" dirty="0">
                <a:solidFill>
                  <a:srgbClr val="FF0000"/>
                </a:solidFill>
              </a:rPr>
              <a:t>model</a:t>
            </a:r>
            <a:r>
              <a:rPr lang="en-GB" dirty="0"/>
              <a:t> that is inspired by the way of a </a:t>
            </a:r>
            <a:r>
              <a:rPr lang="en-GB" dirty="0">
                <a:solidFill>
                  <a:srgbClr val="00B050"/>
                </a:solidFill>
              </a:rPr>
              <a:t>biological nervous systems </a:t>
            </a:r>
            <a:r>
              <a:rPr lang="en-GB" dirty="0"/>
              <a:t>(like human brain) process information (human brain). </a:t>
            </a:r>
          </a:p>
          <a:p>
            <a:r>
              <a:rPr lang="en-GB" b="1" dirty="0"/>
              <a:t>Math function</a:t>
            </a:r>
            <a:r>
              <a:rPr lang="en-GB" dirty="0"/>
              <a:t>: Neural network models can be viewed as defining a function that takes an input (observation) and produces an output (decision).</a:t>
            </a:r>
          </a:p>
        </p:txBody>
      </p:sp>
      <p:pic>
        <p:nvPicPr>
          <p:cNvPr id="7" name="Picture 6">
            <a:extLst>
              <a:ext uri="{FF2B5EF4-FFF2-40B4-BE49-F238E27FC236}">
                <a16:creationId xmlns:a16="http://schemas.microsoft.com/office/drawing/2014/main" id="{1034EC7E-22AC-1273-6D72-3CC14ED543F0}"/>
              </a:ext>
            </a:extLst>
          </p:cNvPr>
          <p:cNvPicPr>
            <a:picLocks noChangeAspect="1"/>
          </p:cNvPicPr>
          <p:nvPr/>
        </p:nvPicPr>
        <p:blipFill>
          <a:blip r:embed="rId2"/>
          <a:stretch>
            <a:fillRect/>
          </a:stretch>
        </p:blipFill>
        <p:spPr>
          <a:xfrm>
            <a:off x="827584" y="1772816"/>
            <a:ext cx="1854016" cy="1416060"/>
          </a:xfrm>
          <a:prstGeom prst="rect">
            <a:avLst/>
          </a:prstGeom>
        </p:spPr>
      </p:pic>
      <p:pic>
        <p:nvPicPr>
          <p:cNvPr id="12" name="Picture 11">
            <a:extLst>
              <a:ext uri="{FF2B5EF4-FFF2-40B4-BE49-F238E27FC236}">
                <a16:creationId xmlns:a16="http://schemas.microsoft.com/office/drawing/2014/main" id="{50F88B86-A6F4-ACE8-A611-F58926583A89}"/>
              </a:ext>
            </a:extLst>
          </p:cNvPr>
          <p:cNvPicPr>
            <a:picLocks noChangeAspect="1"/>
          </p:cNvPicPr>
          <p:nvPr/>
        </p:nvPicPr>
        <p:blipFill>
          <a:blip r:embed="rId3"/>
          <a:stretch>
            <a:fillRect/>
          </a:stretch>
        </p:blipFill>
        <p:spPr>
          <a:xfrm>
            <a:off x="4139952" y="5517232"/>
            <a:ext cx="3528392" cy="523105"/>
          </a:xfrm>
          <a:prstGeom prst="rect">
            <a:avLst/>
          </a:prstGeom>
        </p:spPr>
      </p:pic>
    </p:spTree>
    <p:extLst>
      <p:ext uri="{BB962C8B-B14F-4D97-AF65-F5344CB8AC3E}">
        <p14:creationId xmlns:p14="http://schemas.microsoft.com/office/powerpoint/2010/main" val="4223072204"/>
      </p:ext>
    </p:extLst>
  </p:cSld>
  <p:clrMapOvr>
    <a:masterClrMapping/>
  </p:clrMapOvr>
  <p:transition spd="slow">
    <p:zoom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3F29-D3DB-A1C4-FCE9-F1A666559AE8}"/>
              </a:ext>
            </a:extLst>
          </p:cNvPr>
          <p:cNvSpPr>
            <a:spLocks noGrp="1"/>
          </p:cNvSpPr>
          <p:nvPr>
            <p:ph type="title"/>
          </p:nvPr>
        </p:nvSpPr>
        <p:spPr>
          <a:xfrm>
            <a:off x="1259632" y="373856"/>
            <a:ext cx="7350968" cy="685800"/>
          </a:xfrm>
        </p:spPr>
        <p:txBody>
          <a:bodyPr/>
          <a:lstStyle/>
          <a:p>
            <a:r>
              <a:rPr lang="en-GB" dirty="0"/>
              <a:t>What is Artificial Neural Networks?</a:t>
            </a:r>
          </a:p>
        </p:txBody>
      </p:sp>
      <p:pic>
        <p:nvPicPr>
          <p:cNvPr id="5" name="Content Placeholder 4">
            <a:extLst>
              <a:ext uri="{FF2B5EF4-FFF2-40B4-BE49-F238E27FC236}">
                <a16:creationId xmlns:a16="http://schemas.microsoft.com/office/drawing/2014/main" id="{AA7687BF-D234-3275-11F6-3CA641E4E58F}"/>
              </a:ext>
            </a:extLst>
          </p:cNvPr>
          <p:cNvPicPr>
            <a:picLocks noGrp="1" noChangeAspect="1"/>
          </p:cNvPicPr>
          <p:nvPr>
            <p:ph idx="1"/>
          </p:nvPr>
        </p:nvPicPr>
        <p:blipFill>
          <a:blip r:embed="rId2"/>
          <a:stretch>
            <a:fillRect/>
          </a:stretch>
        </p:blipFill>
        <p:spPr>
          <a:xfrm>
            <a:off x="611560" y="2420888"/>
            <a:ext cx="3121423" cy="1798476"/>
          </a:xfrm>
          <a:prstGeom prst="rect">
            <a:avLst/>
          </a:prstGeom>
        </p:spPr>
      </p:pic>
      <p:sp>
        <p:nvSpPr>
          <p:cNvPr id="4" name="Footer Placeholder 3">
            <a:extLst>
              <a:ext uri="{FF2B5EF4-FFF2-40B4-BE49-F238E27FC236}">
                <a16:creationId xmlns:a16="http://schemas.microsoft.com/office/drawing/2014/main" id="{AA8FBCF4-19D8-C7AD-4CE9-DA6DD5E32761}"/>
              </a:ext>
            </a:extLst>
          </p:cNvPr>
          <p:cNvSpPr>
            <a:spLocks noGrp="1"/>
          </p:cNvSpPr>
          <p:nvPr>
            <p:ph type="ftr" sz="quarter" idx="11"/>
          </p:nvPr>
        </p:nvSpPr>
        <p:spPr/>
        <p:txBody>
          <a:bodyPr/>
          <a:lstStyle/>
          <a:p>
            <a:pPr algn="l"/>
            <a:r>
              <a:rPr lang="en-GB"/>
              <a:t>CIS041-3 Advanced Information Technology</a:t>
            </a:r>
            <a:endParaRPr lang="en-US" dirty="0"/>
          </a:p>
        </p:txBody>
      </p:sp>
      <p:sp>
        <p:nvSpPr>
          <p:cNvPr id="7" name="Content Placeholder 4">
            <a:extLst>
              <a:ext uri="{FF2B5EF4-FFF2-40B4-BE49-F238E27FC236}">
                <a16:creationId xmlns:a16="http://schemas.microsoft.com/office/drawing/2014/main" id="{CD252486-CE33-2810-FC56-C0D07BA57100}"/>
              </a:ext>
            </a:extLst>
          </p:cNvPr>
          <p:cNvSpPr txBox="1">
            <a:spLocks/>
          </p:cNvSpPr>
          <p:nvPr/>
        </p:nvSpPr>
        <p:spPr bwMode="auto">
          <a:xfrm>
            <a:off x="3851920" y="1729761"/>
            <a:ext cx="5046712" cy="247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85763" indent="-385763" algn="l" rtl="0" eaLnBrk="0" fontAlgn="base" hangingPunct="0">
              <a:spcBef>
                <a:spcPct val="20000"/>
              </a:spcBef>
              <a:spcAft>
                <a:spcPct val="0"/>
              </a:spcAft>
              <a:buClr>
                <a:srgbClr val="CC0000"/>
              </a:buClr>
              <a:buChar char="•"/>
              <a:defRPr sz="24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0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18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6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4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a:lstStyle>
          <a:p>
            <a:r>
              <a:rPr lang="en-GB" b="1" kern="0" dirty="0"/>
              <a:t>BLACK box</a:t>
            </a:r>
            <a:r>
              <a:rPr lang="en-GB" kern="0" dirty="0"/>
              <a:t>: ANNs are considered </a:t>
            </a:r>
            <a:r>
              <a:rPr lang="en-GB" kern="0" dirty="0" err="1"/>
              <a:t>nonliner</a:t>
            </a:r>
            <a:r>
              <a:rPr lang="en-GB" kern="0" dirty="0"/>
              <a:t> statistical data processing modelling tools where the complex relationship between inputs and outputs are modelled or patterns are recorded (learnt). </a:t>
            </a:r>
          </a:p>
          <a:p>
            <a:pPr marL="0" indent="0">
              <a:buNone/>
            </a:pPr>
            <a:r>
              <a:rPr lang="en-GB" kern="0" dirty="0"/>
              <a:t>Like CPU (now no one care about the logic circuit in side CPU) we only care about the ability of computing and memory. </a:t>
            </a:r>
          </a:p>
        </p:txBody>
      </p:sp>
    </p:spTree>
    <p:extLst>
      <p:ext uri="{BB962C8B-B14F-4D97-AF65-F5344CB8AC3E}">
        <p14:creationId xmlns:p14="http://schemas.microsoft.com/office/powerpoint/2010/main" val="1380225097"/>
      </p:ext>
    </p:extLst>
  </p:cSld>
  <p:clrMapOvr>
    <a:masterClrMapping/>
  </p:clrMapOvr>
  <p:transition spd="slow">
    <p:zoom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50C7-40CF-1499-CF02-FB32572AA4AD}"/>
              </a:ext>
            </a:extLst>
          </p:cNvPr>
          <p:cNvSpPr>
            <a:spLocks noGrp="1"/>
          </p:cNvSpPr>
          <p:nvPr>
            <p:ph type="title"/>
          </p:nvPr>
        </p:nvSpPr>
        <p:spPr>
          <a:xfrm>
            <a:off x="1187624" y="348437"/>
            <a:ext cx="7569878" cy="685800"/>
          </a:xfrm>
        </p:spPr>
        <p:txBody>
          <a:bodyPr/>
          <a:lstStyle/>
          <a:p>
            <a:r>
              <a:rPr lang="en-GB" dirty="0"/>
              <a:t>Advanced Information Technology</a:t>
            </a:r>
          </a:p>
        </p:txBody>
      </p:sp>
      <p:sp>
        <p:nvSpPr>
          <p:cNvPr id="4" name="Footer Placeholder 3">
            <a:extLst>
              <a:ext uri="{FF2B5EF4-FFF2-40B4-BE49-F238E27FC236}">
                <a16:creationId xmlns:a16="http://schemas.microsoft.com/office/drawing/2014/main" id="{6688C163-F23E-F3FD-8C94-A02C5A066235}"/>
              </a:ext>
            </a:extLst>
          </p:cNvPr>
          <p:cNvSpPr>
            <a:spLocks noGrp="1"/>
          </p:cNvSpPr>
          <p:nvPr>
            <p:ph type="ftr" sz="quarter" idx="11"/>
          </p:nvPr>
        </p:nvSpPr>
        <p:spPr/>
        <p:txBody>
          <a:bodyPr/>
          <a:lstStyle/>
          <a:p>
            <a:pPr algn="l"/>
            <a:r>
              <a:rPr lang="en-GB"/>
              <a:t>CIS041-3 Advanced Information Technology</a:t>
            </a:r>
            <a:endParaRPr lang="en-US" dirty="0"/>
          </a:p>
        </p:txBody>
      </p:sp>
      <p:sp>
        <p:nvSpPr>
          <p:cNvPr id="6" name="Content Placeholder 2">
            <a:extLst>
              <a:ext uri="{FF2B5EF4-FFF2-40B4-BE49-F238E27FC236}">
                <a16:creationId xmlns:a16="http://schemas.microsoft.com/office/drawing/2014/main" id="{469F510A-1277-929C-D091-66F4997F8F43}"/>
              </a:ext>
            </a:extLst>
          </p:cNvPr>
          <p:cNvSpPr txBox="1">
            <a:spLocks/>
          </p:cNvSpPr>
          <p:nvPr/>
        </p:nvSpPr>
        <p:spPr bwMode="auto">
          <a:xfrm>
            <a:off x="1799692" y="2242592"/>
            <a:ext cx="6264696" cy="29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85763" indent="-385763" algn="l" rtl="0" eaLnBrk="0" fontAlgn="base" hangingPunct="0">
              <a:spcBef>
                <a:spcPct val="20000"/>
              </a:spcBef>
              <a:spcAft>
                <a:spcPct val="0"/>
              </a:spcAft>
              <a:buClr>
                <a:srgbClr val="CC0000"/>
              </a:buClr>
              <a:buChar char="•"/>
              <a:defRPr sz="24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0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18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6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4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a:lstStyle>
          <a:p>
            <a:r>
              <a:rPr lang="en-GB" sz="2800" kern="0" dirty="0"/>
              <a:t>Artificial Intelligence</a:t>
            </a:r>
          </a:p>
          <a:p>
            <a:r>
              <a:rPr lang="en-GB" sz="2800" kern="0" dirty="0"/>
              <a:t>Cloud Computing</a:t>
            </a:r>
          </a:p>
          <a:p>
            <a:r>
              <a:rPr lang="en-GB" sz="2800" kern="0" dirty="0"/>
              <a:t>Machine Learning</a:t>
            </a:r>
          </a:p>
          <a:p>
            <a:r>
              <a:rPr lang="en-GB" sz="2800" kern="0" dirty="0">
                <a:solidFill>
                  <a:srgbClr val="B2B2B2"/>
                </a:solidFill>
              </a:rPr>
              <a:t>The Internet of Things</a:t>
            </a:r>
          </a:p>
          <a:p>
            <a:r>
              <a:rPr lang="en-GB" sz="2800" kern="0" dirty="0">
                <a:solidFill>
                  <a:srgbClr val="B2B2B2"/>
                </a:solidFill>
              </a:rPr>
              <a:t>Virtual Reality</a:t>
            </a:r>
          </a:p>
          <a:p>
            <a:pPr marL="0" indent="0">
              <a:buFontTx/>
              <a:buNone/>
            </a:pPr>
            <a:endParaRPr lang="en-GB" sz="2800" kern="0" dirty="0"/>
          </a:p>
        </p:txBody>
      </p:sp>
    </p:spTree>
    <p:extLst>
      <p:ext uri="{BB962C8B-B14F-4D97-AF65-F5344CB8AC3E}">
        <p14:creationId xmlns:p14="http://schemas.microsoft.com/office/powerpoint/2010/main" val="2638523869"/>
      </p:ext>
    </p:extLst>
  </p:cSld>
  <p:clrMapOvr>
    <a:masterClrMapping/>
  </p:clrMapOvr>
  <p:transition spd="slow">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9A8799-3B73-9448-5C05-A85DF5392794}"/>
              </a:ext>
            </a:extLst>
          </p:cNvPr>
          <p:cNvSpPr>
            <a:spLocks noGrp="1"/>
          </p:cNvSpPr>
          <p:nvPr>
            <p:ph type="title"/>
          </p:nvPr>
        </p:nvSpPr>
        <p:spPr/>
        <p:txBody>
          <a:bodyPr/>
          <a:lstStyle/>
          <a:p>
            <a:r>
              <a:rPr lang="en-GB" i="0" dirty="0">
                <a:solidFill>
                  <a:srgbClr val="292929"/>
                </a:solidFill>
                <a:effectLst/>
                <a:latin typeface="source-serif-pro"/>
              </a:rPr>
              <a:t>Artificial Neural Networks (ANN)</a:t>
            </a:r>
          </a:p>
        </p:txBody>
      </p:sp>
      <p:sp>
        <p:nvSpPr>
          <p:cNvPr id="5" name="Content Placeholder 4">
            <a:extLst>
              <a:ext uri="{FF2B5EF4-FFF2-40B4-BE49-F238E27FC236}">
                <a16:creationId xmlns:a16="http://schemas.microsoft.com/office/drawing/2014/main" id="{D8541143-48C2-E399-8F16-8E363074C869}"/>
              </a:ext>
            </a:extLst>
          </p:cNvPr>
          <p:cNvSpPr>
            <a:spLocks noGrp="1"/>
          </p:cNvSpPr>
          <p:nvPr>
            <p:ph idx="1"/>
          </p:nvPr>
        </p:nvSpPr>
        <p:spPr>
          <a:xfrm>
            <a:off x="397298" y="1412776"/>
            <a:ext cx="8215064" cy="2016224"/>
          </a:xfrm>
        </p:spPr>
        <p:txBody>
          <a:bodyPr/>
          <a:lstStyle/>
          <a:p>
            <a:r>
              <a:rPr lang="en-GB" b="0" i="1" dirty="0">
                <a:solidFill>
                  <a:srgbClr val="292929"/>
                </a:solidFill>
                <a:effectLst/>
                <a:latin typeface="source-serif-pro"/>
              </a:rPr>
              <a:t>"...a computing system made up of a number of simple, highly interconnected processing elements, which process information by their dynamic state response to external inputs</a:t>
            </a:r>
            <a:r>
              <a:rPr lang="en-GB" sz="1800" b="0" i="1" dirty="0">
                <a:solidFill>
                  <a:srgbClr val="292929"/>
                </a:solidFill>
                <a:effectLst/>
                <a:latin typeface="source-serif-pro"/>
              </a:rPr>
              <a:t>.“</a:t>
            </a:r>
            <a:r>
              <a:rPr lang="en-GB" sz="1800" dirty="0">
                <a:solidFill>
                  <a:srgbClr val="292929"/>
                </a:solidFill>
                <a:latin typeface="source-serif-pro"/>
              </a:rPr>
              <a:t>    </a:t>
            </a:r>
            <a:r>
              <a:rPr lang="en-GB" sz="1800" b="0" i="0" dirty="0">
                <a:solidFill>
                  <a:srgbClr val="292929"/>
                </a:solidFill>
                <a:effectLst/>
                <a:latin typeface="source-serif-pro"/>
              </a:rPr>
              <a:t>-- the inventor of one of the first neurocomputers, </a:t>
            </a:r>
            <a:r>
              <a:rPr lang="en-GB" sz="1800" b="0" i="0" dirty="0" err="1">
                <a:solidFill>
                  <a:srgbClr val="292929"/>
                </a:solidFill>
                <a:effectLst/>
                <a:latin typeface="source-serif-pro"/>
              </a:rPr>
              <a:t>Dr.</a:t>
            </a:r>
            <a:r>
              <a:rPr lang="en-GB" sz="1800" b="0" i="0" dirty="0">
                <a:solidFill>
                  <a:srgbClr val="292929"/>
                </a:solidFill>
                <a:effectLst/>
                <a:latin typeface="source-serif-pro"/>
              </a:rPr>
              <a:t> Robert Hecht-Nielsen</a:t>
            </a:r>
            <a:endParaRPr lang="en-GB" dirty="0"/>
          </a:p>
        </p:txBody>
      </p:sp>
      <p:sp>
        <p:nvSpPr>
          <p:cNvPr id="2" name="Footer Placeholder 1">
            <a:extLst>
              <a:ext uri="{FF2B5EF4-FFF2-40B4-BE49-F238E27FC236}">
                <a16:creationId xmlns:a16="http://schemas.microsoft.com/office/drawing/2014/main" id="{E818B31B-5EC8-EC5F-72B4-5FA1B7A1DF08}"/>
              </a:ext>
            </a:extLst>
          </p:cNvPr>
          <p:cNvSpPr>
            <a:spLocks noGrp="1"/>
          </p:cNvSpPr>
          <p:nvPr>
            <p:ph type="ftr" sz="quarter" idx="11"/>
          </p:nvPr>
        </p:nvSpPr>
        <p:spPr/>
        <p:txBody>
          <a:bodyPr/>
          <a:lstStyle/>
          <a:p>
            <a:pPr algn="l"/>
            <a:r>
              <a:rPr lang="en-GB"/>
              <a:t>CIS041-3 Advanced Information Technology</a:t>
            </a:r>
            <a:endParaRPr lang="en-US" dirty="0"/>
          </a:p>
        </p:txBody>
      </p:sp>
      <p:pic>
        <p:nvPicPr>
          <p:cNvPr id="3" name="Picture 2">
            <a:extLst>
              <a:ext uri="{FF2B5EF4-FFF2-40B4-BE49-F238E27FC236}">
                <a16:creationId xmlns:a16="http://schemas.microsoft.com/office/drawing/2014/main" id="{42B611E9-6E58-3FB6-EB6E-301C5A9507D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450746" y="3140968"/>
            <a:ext cx="4242507" cy="3065366"/>
          </a:xfrm>
          <a:prstGeom prst="rect">
            <a:avLst/>
          </a:prstGeom>
        </p:spPr>
      </p:pic>
    </p:spTree>
    <p:extLst>
      <p:ext uri="{BB962C8B-B14F-4D97-AF65-F5344CB8AC3E}">
        <p14:creationId xmlns:p14="http://schemas.microsoft.com/office/powerpoint/2010/main" val="273555272"/>
      </p:ext>
    </p:extLst>
  </p:cSld>
  <p:clrMapOvr>
    <a:masterClrMapping/>
  </p:clrMapOvr>
  <p:transition spd="slow">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D82A-D2E8-52BD-E631-5BA8D75D6F2B}"/>
              </a:ext>
            </a:extLst>
          </p:cNvPr>
          <p:cNvSpPr>
            <a:spLocks noGrp="1"/>
          </p:cNvSpPr>
          <p:nvPr>
            <p:ph type="title"/>
          </p:nvPr>
        </p:nvSpPr>
        <p:spPr/>
        <p:txBody>
          <a:bodyPr/>
          <a:lstStyle/>
          <a:p>
            <a:r>
              <a:rPr lang="en-GB" dirty="0"/>
              <a:t>Elements of a Neural Networks Architecture</a:t>
            </a:r>
          </a:p>
        </p:txBody>
      </p:sp>
      <p:sp>
        <p:nvSpPr>
          <p:cNvPr id="3" name="Content Placeholder 2">
            <a:extLst>
              <a:ext uri="{FF2B5EF4-FFF2-40B4-BE49-F238E27FC236}">
                <a16:creationId xmlns:a16="http://schemas.microsoft.com/office/drawing/2014/main" id="{B5D510C6-E435-8BBA-B2D4-D0D96A173904}"/>
              </a:ext>
            </a:extLst>
          </p:cNvPr>
          <p:cNvSpPr>
            <a:spLocks noGrp="1"/>
          </p:cNvSpPr>
          <p:nvPr>
            <p:ph idx="1"/>
          </p:nvPr>
        </p:nvSpPr>
        <p:spPr>
          <a:xfrm>
            <a:off x="323528" y="1484784"/>
            <a:ext cx="8496944" cy="4680520"/>
          </a:xfrm>
        </p:spPr>
        <p:txBody>
          <a:bodyPr/>
          <a:lstStyle/>
          <a:p>
            <a:r>
              <a:rPr lang="en-GB" b="0" i="0" dirty="0">
                <a:solidFill>
                  <a:srgbClr val="060913"/>
                </a:solidFill>
                <a:effectLst/>
                <a:latin typeface="Inter"/>
              </a:rPr>
              <a:t>A neural network made of interconnected </a:t>
            </a:r>
            <a:r>
              <a:rPr lang="en-GB" b="0" i="0" dirty="0">
                <a:solidFill>
                  <a:srgbClr val="FF0000"/>
                </a:solidFill>
                <a:effectLst/>
                <a:latin typeface="Inter"/>
              </a:rPr>
              <a:t>neurons</a:t>
            </a:r>
            <a:r>
              <a:rPr lang="en-GB" b="0" i="0" dirty="0">
                <a:solidFill>
                  <a:srgbClr val="060913"/>
                </a:solidFill>
                <a:effectLst/>
                <a:latin typeface="Inter"/>
              </a:rPr>
              <a:t>. Each of them is characterized by its </a:t>
            </a:r>
            <a:r>
              <a:rPr lang="en-GB" b="1" i="0" dirty="0">
                <a:solidFill>
                  <a:srgbClr val="060913"/>
                </a:solidFill>
                <a:effectLst/>
                <a:latin typeface="Inter"/>
              </a:rPr>
              <a:t>weight (W)</a:t>
            </a:r>
            <a:r>
              <a:rPr lang="en-GB" b="0" i="0" dirty="0">
                <a:solidFill>
                  <a:srgbClr val="060913"/>
                </a:solidFill>
                <a:effectLst/>
                <a:latin typeface="Inter"/>
              </a:rPr>
              <a:t>, </a:t>
            </a:r>
            <a:r>
              <a:rPr lang="en-GB" b="1" i="0" dirty="0">
                <a:solidFill>
                  <a:srgbClr val="060913"/>
                </a:solidFill>
                <a:effectLst/>
                <a:latin typeface="Inter"/>
              </a:rPr>
              <a:t>bias (b)</a:t>
            </a:r>
            <a:r>
              <a:rPr lang="en-GB" b="0" i="0" dirty="0">
                <a:solidFill>
                  <a:srgbClr val="060913"/>
                </a:solidFill>
                <a:effectLst/>
                <a:latin typeface="Inter"/>
              </a:rPr>
              <a:t>, and </a:t>
            </a:r>
            <a:r>
              <a:rPr lang="en-GB" b="1" i="0" dirty="0">
                <a:solidFill>
                  <a:srgbClr val="060913"/>
                </a:solidFill>
                <a:effectLst/>
                <a:latin typeface="Inter"/>
              </a:rPr>
              <a:t>activation function (f)</a:t>
            </a:r>
            <a:r>
              <a:rPr lang="en-GB" b="0" i="0" dirty="0">
                <a:solidFill>
                  <a:srgbClr val="060913"/>
                </a:solidFill>
                <a:effectLst/>
                <a:latin typeface="Inter"/>
              </a:rPr>
              <a:t>. Neurons are arranged in:</a:t>
            </a:r>
          </a:p>
          <a:p>
            <a:r>
              <a:rPr lang="en-GB" b="1" i="0" dirty="0">
                <a:solidFill>
                  <a:srgbClr val="272F40"/>
                </a:solidFill>
                <a:effectLst/>
                <a:latin typeface="Inter"/>
              </a:rPr>
              <a:t>Input Layer: </a:t>
            </a:r>
            <a:r>
              <a:rPr lang="en-GB" b="0" i="0" dirty="0">
                <a:solidFill>
                  <a:srgbClr val="060913"/>
                </a:solidFill>
                <a:effectLst/>
                <a:latin typeface="Inter"/>
              </a:rPr>
              <a:t>The input layer takes raw input from the domain. No computation is performed at this layer. Nodes here just pass on the information (features) to the hidden layer. </a:t>
            </a:r>
          </a:p>
          <a:p>
            <a:r>
              <a:rPr lang="en-GB" b="1" i="0" dirty="0">
                <a:solidFill>
                  <a:srgbClr val="272F40"/>
                </a:solidFill>
                <a:effectLst/>
                <a:latin typeface="Inter"/>
              </a:rPr>
              <a:t>Hidden Layer: </a:t>
            </a:r>
            <a:r>
              <a:rPr lang="en-GB" b="0" i="0" dirty="0">
                <a:solidFill>
                  <a:srgbClr val="060913"/>
                </a:solidFill>
                <a:effectLst/>
                <a:latin typeface="Inter"/>
              </a:rPr>
              <a:t>The hidden layer performs all kinds of computation on the features entered through the input layer and transfers the result to the output layer.</a:t>
            </a:r>
          </a:p>
          <a:p>
            <a:pPr algn="l"/>
            <a:r>
              <a:rPr lang="en-GB" b="1" i="0" dirty="0">
                <a:solidFill>
                  <a:srgbClr val="272F40"/>
                </a:solidFill>
                <a:effectLst/>
                <a:latin typeface="Inter"/>
              </a:rPr>
              <a:t>Output Layer: </a:t>
            </a:r>
            <a:r>
              <a:rPr lang="en-GB" i="0" dirty="0">
                <a:solidFill>
                  <a:srgbClr val="272F40"/>
                </a:solidFill>
                <a:effectLst/>
                <a:latin typeface="Inter"/>
              </a:rPr>
              <a:t>It</a:t>
            </a:r>
            <a:r>
              <a:rPr lang="en-GB" b="1" i="0" dirty="0">
                <a:solidFill>
                  <a:srgbClr val="272F40"/>
                </a:solidFill>
                <a:effectLst/>
                <a:latin typeface="Inter"/>
              </a:rPr>
              <a:t> </a:t>
            </a:r>
            <a:r>
              <a:rPr lang="en-GB" b="0" i="0" dirty="0">
                <a:solidFill>
                  <a:srgbClr val="060913"/>
                </a:solidFill>
                <a:effectLst/>
                <a:latin typeface="Inter"/>
              </a:rPr>
              <a:t>brings the information learned through the hidden layer and delivers the final value as a result. </a:t>
            </a:r>
          </a:p>
          <a:p>
            <a:endParaRPr lang="en-GB" b="0" i="0" dirty="0">
              <a:solidFill>
                <a:srgbClr val="272F40"/>
              </a:solidFill>
              <a:effectLst/>
              <a:latin typeface="Inter"/>
            </a:endParaRPr>
          </a:p>
          <a:p>
            <a:endParaRPr lang="en-GB" b="0" i="0" dirty="0">
              <a:solidFill>
                <a:srgbClr val="272F40"/>
              </a:solidFill>
              <a:effectLst/>
              <a:latin typeface="Inter"/>
            </a:endParaRPr>
          </a:p>
          <a:p>
            <a:endParaRPr lang="en-GB" b="0" i="0" dirty="0">
              <a:solidFill>
                <a:srgbClr val="060913"/>
              </a:solidFill>
              <a:effectLst/>
              <a:latin typeface="Inter"/>
            </a:endParaRPr>
          </a:p>
          <a:p>
            <a:endParaRPr lang="en-GB" dirty="0"/>
          </a:p>
        </p:txBody>
      </p:sp>
      <p:sp>
        <p:nvSpPr>
          <p:cNvPr id="4" name="Footer Placeholder 3">
            <a:extLst>
              <a:ext uri="{FF2B5EF4-FFF2-40B4-BE49-F238E27FC236}">
                <a16:creationId xmlns:a16="http://schemas.microsoft.com/office/drawing/2014/main" id="{8D49AE13-4FC9-901E-DB2F-FEDE3F36CFD1}"/>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47024234"/>
      </p:ext>
    </p:extLst>
  </p:cSld>
  <p:clrMapOvr>
    <a:masterClrMapping/>
  </p:clrMapOvr>
  <p:transition spd="slow">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9EC87-B714-018C-D3C2-698975DB4738}"/>
              </a:ext>
            </a:extLst>
          </p:cNvPr>
          <p:cNvSpPr>
            <a:spLocks noGrp="1"/>
          </p:cNvSpPr>
          <p:nvPr>
            <p:ph idx="1"/>
          </p:nvPr>
        </p:nvSpPr>
        <p:spPr>
          <a:xfrm>
            <a:off x="4015741" y="1484784"/>
            <a:ext cx="4686672" cy="4680520"/>
          </a:xfrm>
        </p:spPr>
        <p:txBody>
          <a:bodyPr/>
          <a:lstStyle/>
          <a:p>
            <a:pPr marL="0" indent="0">
              <a:buNone/>
            </a:pPr>
            <a:r>
              <a:rPr lang="en-GB" dirty="0"/>
              <a:t>The basic unit of computation in a neural network is the </a:t>
            </a:r>
            <a:r>
              <a:rPr lang="en-GB" dirty="0">
                <a:solidFill>
                  <a:srgbClr val="00B050"/>
                </a:solidFill>
              </a:rPr>
              <a:t>neuron </a:t>
            </a:r>
            <a:r>
              <a:rPr lang="en-GB" dirty="0"/>
              <a:t>, often called a node or unit. It receives input from some other nodes, or from an external source and computes an output. </a:t>
            </a:r>
          </a:p>
          <a:p>
            <a:pPr marL="0" indent="0">
              <a:buNone/>
            </a:pPr>
            <a:r>
              <a:rPr lang="en-GB" b="1" dirty="0">
                <a:solidFill>
                  <a:srgbClr val="FF0000"/>
                </a:solidFill>
              </a:rPr>
              <a:t>Each input has an associated weight (</a:t>
            </a:r>
            <a:r>
              <a:rPr lang="en-GB" sz="2800" b="1" dirty="0">
                <a:solidFill>
                  <a:srgbClr val="FF0000"/>
                </a:solidFill>
              </a:rPr>
              <a:t>w</a:t>
            </a:r>
            <a:r>
              <a:rPr lang="en-GB" b="1" dirty="0">
                <a:solidFill>
                  <a:srgbClr val="FF0000"/>
                </a:solidFill>
              </a:rPr>
              <a:t>), which is assigned on the basis of its relative importance to other inputs. </a:t>
            </a:r>
          </a:p>
          <a:p>
            <a:pPr marL="0" indent="0">
              <a:buNone/>
            </a:pPr>
            <a:r>
              <a:rPr lang="en-GB" dirty="0">
                <a:solidFill>
                  <a:srgbClr val="00B050"/>
                </a:solidFill>
              </a:rPr>
              <a:t>The node applies a function to the weighted sum of its inputs.</a:t>
            </a:r>
          </a:p>
        </p:txBody>
      </p:sp>
      <p:sp>
        <p:nvSpPr>
          <p:cNvPr id="4" name="Footer Placeholder 3">
            <a:extLst>
              <a:ext uri="{FF2B5EF4-FFF2-40B4-BE49-F238E27FC236}">
                <a16:creationId xmlns:a16="http://schemas.microsoft.com/office/drawing/2014/main" id="{5ECB6D2D-141B-5095-0688-FBBFECB1AB38}"/>
              </a:ext>
            </a:extLst>
          </p:cNvPr>
          <p:cNvSpPr>
            <a:spLocks noGrp="1"/>
          </p:cNvSpPr>
          <p:nvPr>
            <p:ph type="ftr" sz="quarter" idx="11"/>
          </p:nvPr>
        </p:nvSpPr>
        <p:spPr/>
        <p:txBody>
          <a:bodyPr/>
          <a:lstStyle/>
          <a:p>
            <a:pPr algn="l"/>
            <a:r>
              <a:rPr lang="en-GB"/>
              <a:t>CIS041-3 Advanced Information Technology</a:t>
            </a:r>
            <a:endParaRPr lang="en-US" dirty="0"/>
          </a:p>
        </p:txBody>
      </p:sp>
      <p:pic>
        <p:nvPicPr>
          <p:cNvPr id="7" name="Picture 6">
            <a:extLst>
              <a:ext uri="{FF2B5EF4-FFF2-40B4-BE49-F238E27FC236}">
                <a16:creationId xmlns:a16="http://schemas.microsoft.com/office/drawing/2014/main" id="{32517009-FC62-258E-B4F3-65A622185A9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1587" y="4298190"/>
            <a:ext cx="3456384" cy="1972079"/>
          </a:xfrm>
          <a:prstGeom prst="rect">
            <a:avLst/>
          </a:prstGeom>
        </p:spPr>
      </p:pic>
      <p:sp>
        <p:nvSpPr>
          <p:cNvPr id="9" name="Title 3">
            <a:extLst>
              <a:ext uri="{FF2B5EF4-FFF2-40B4-BE49-F238E27FC236}">
                <a16:creationId xmlns:a16="http://schemas.microsoft.com/office/drawing/2014/main" id="{58A4081E-F8C8-FA8E-26CA-F7D08EAF2ED4}"/>
              </a:ext>
            </a:extLst>
          </p:cNvPr>
          <p:cNvSpPr txBox="1">
            <a:spLocks/>
          </p:cNvSpPr>
          <p:nvPr/>
        </p:nvSpPr>
        <p:spPr bwMode="auto">
          <a:xfrm>
            <a:off x="1652509" y="327724"/>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a:lstStyle>
          <a:p>
            <a:r>
              <a:rPr lang="en-GB" kern="0" dirty="0">
                <a:solidFill>
                  <a:srgbClr val="292929"/>
                </a:solidFill>
                <a:latin typeface="source-serif-pro"/>
              </a:rPr>
              <a:t>ANN: Neurons</a:t>
            </a:r>
          </a:p>
        </p:txBody>
      </p:sp>
      <p:sp>
        <p:nvSpPr>
          <p:cNvPr id="10" name="TextBox 9">
            <a:extLst>
              <a:ext uri="{FF2B5EF4-FFF2-40B4-BE49-F238E27FC236}">
                <a16:creationId xmlns:a16="http://schemas.microsoft.com/office/drawing/2014/main" id="{839577E8-6C56-C3BD-D9CB-2D057585384F}"/>
              </a:ext>
            </a:extLst>
          </p:cNvPr>
          <p:cNvSpPr txBox="1"/>
          <p:nvPr/>
        </p:nvSpPr>
        <p:spPr>
          <a:xfrm>
            <a:off x="1475656" y="1573770"/>
            <a:ext cx="1872208" cy="430887"/>
          </a:xfrm>
          <a:prstGeom prst="rect">
            <a:avLst/>
          </a:prstGeom>
          <a:noFill/>
        </p:spPr>
        <p:txBody>
          <a:bodyPr wrap="square">
            <a:spAutoFit/>
          </a:bodyPr>
          <a:lstStyle/>
          <a:p>
            <a:r>
              <a:rPr lang="en-GB" dirty="0"/>
              <a:t>Neuron: </a:t>
            </a:r>
          </a:p>
        </p:txBody>
      </p:sp>
      <p:sp>
        <p:nvSpPr>
          <p:cNvPr id="2" name="TextBox 1">
            <a:extLst>
              <a:ext uri="{FF2B5EF4-FFF2-40B4-BE49-F238E27FC236}">
                <a16:creationId xmlns:a16="http://schemas.microsoft.com/office/drawing/2014/main" id="{438BEBDC-F6D0-C54B-2091-D45B7FD68A14}"/>
              </a:ext>
            </a:extLst>
          </p:cNvPr>
          <p:cNvSpPr txBox="1"/>
          <p:nvPr/>
        </p:nvSpPr>
        <p:spPr>
          <a:xfrm>
            <a:off x="6824053" y="4942329"/>
            <a:ext cx="1780395" cy="430887"/>
          </a:xfrm>
          <a:prstGeom prst="rect">
            <a:avLst/>
          </a:prstGeom>
          <a:noFill/>
        </p:spPr>
        <p:txBody>
          <a:bodyPr wrap="square" rtlCol="0">
            <a:spAutoFit/>
          </a:bodyPr>
          <a:lstStyle/>
          <a:p>
            <a:r>
              <a:rPr lang="en-GB" dirty="0"/>
              <a:t>b is a bias,</a:t>
            </a:r>
          </a:p>
        </p:txBody>
      </p:sp>
      <p:pic>
        <p:nvPicPr>
          <p:cNvPr id="6" name="Picture 5">
            <a:extLst>
              <a:ext uri="{FF2B5EF4-FFF2-40B4-BE49-F238E27FC236}">
                <a16:creationId xmlns:a16="http://schemas.microsoft.com/office/drawing/2014/main" id="{E833FDE3-B1DC-008F-30AE-461BCA410BFC}"/>
              </a:ext>
            </a:extLst>
          </p:cNvPr>
          <p:cNvPicPr>
            <a:picLocks noChangeAspect="1"/>
          </p:cNvPicPr>
          <p:nvPr/>
        </p:nvPicPr>
        <p:blipFill>
          <a:blip r:embed="rId4"/>
          <a:stretch>
            <a:fillRect/>
          </a:stretch>
        </p:blipFill>
        <p:spPr>
          <a:xfrm>
            <a:off x="559625" y="2276872"/>
            <a:ext cx="3338346" cy="1428637"/>
          </a:xfrm>
          <a:prstGeom prst="rect">
            <a:avLst/>
          </a:prstGeom>
        </p:spPr>
      </p:pic>
    </p:spTree>
    <p:extLst>
      <p:ext uri="{BB962C8B-B14F-4D97-AF65-F5344CB8AC3E}">
        <p14:creationId xmlns:p14="http://schemas.microsoft.com/office/powerpoint/2010/main" val="1395287186"/>
      </p:ext>
    </p:extLst>
  </p:cSld>
  <p:clrMapOvr>
    <a:masterClrMapping/>
  </p:clrMapOvr>
  <p:transition spd="slow">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9EC87-B714-018C-D3C2-698975DB4738}"/>
              </a:ext>
            </a:extLst>
          </p:cNvPr>
          <p:cNvSpPr>
            <a:spLocks noGrp="1"/>
          </p:cNvSpPr>
          <p:nvPr>
            <p:ph idx="1"/>
          </p:nvPr>
        </p:nvSpPr>
        <p:spPr>
          <a:xfrm>
            <a:off x="4139952" y="1558131"/>
            <a:ext cx="4686672" cy="4680520"/>
          </a:xfrm>
        </p:spPr>
        <p:txBody>
          <a:bodyPr/>
          <a:lstStyle/>
          <a:p>
            <a:r>
              <a:rPr lang="en-GB" b="0" i="0" dirty="0">
                <a:solidFill>
                  <a:srgbClr val="292929"/>
                </a:solidFill>
                <a:effectLst/>
                <a:latin typeface="source-serif-pro"/>
              </a:rPr>
              <a:t>The idea is that the weights (</a:t>
            </a:r>
            <a:r>
              <a:rPr lang="en-GB" b="0" i="1" dirty="0">
                <a:solidFill>
                  <a:srgbClr val="292929"/>
                </a:solidFill>
                <a:effectLst/>
                <a:latin typeface="source-serif-pro"/>
              </a:rPr>
              <a:t>w</a:t>
            </a:r>
            <a:r>
              <a:rPr lang="en-GB" b="0" i="0" dirty="0">
                <a:solidFill>
                  <a:srgbClr val="292929"/>
                </a:solidFill>
                <a:effectLst/>
                <a:latin typeface="source-serif-pro"/>
              </a:rPr>
              <a:t>) are </a:t>
            </a:r>
            <a:r>
              <a:rPr lang="en-GB" b="0" i="0" dirty="0">
                <a:solidFill>
                  <a:srgbClr val="00B050"/>
                </a:solidFill>
                <a:effectLst/>
                <a:latin typeface="source-serif-pro"/>
              </a:rPr>
              <a:t>learnable</a:t>
            </a:r>
            <a:r>
              <a:rPr lang="en-GB" b="0" i="0" dirty="0">
                <a:solidFill>
                  <a:srgbClr val="292929"/>
                </a:solidFill>
                <a:effectLst/>
                <a:latin typeface="source-serif-pro"/>
              </a:rPr>
              <a:t> (changeable)</a:t>
            </a:r>
          </a:p>
          <a:p>
            <a:r>
              <a:rPr lang="en-GB" b="0" i="0" dirty="0">
                <a:solidFill>
                  <a:srgbClr val="292929"/>
                </a:solidFill>
                <a:effectLst/>
                <a:latin typeface="source-serif-pro"/>
              </a:rPr>
              <a:t>It control the strength of influence and direction: </a:t>
            </a:r>
            <a:r>
              <a:rPr lang="en-GB" b="0" i="0" dirty="0" err="1">
                <a:solidFill>
                  <a:srgbClr val="292929"/>
                </a:solidFill>
                <a:effectLst/>
                <a:latin typeface="source-serif-pro"/>
              </a:rPr>
              <a:t>excitory</a:t>
            </a:r>
            <a:r>
              <a:rPr lang="en-GB" b="0" i="0" dirty="0">
                <a:solidFill>
                  <a:srgbClr val="292929"/>
                </a:solidFill>
                <a:effectLst/>
                <a:latin typeface="source-serif-pro"/>
              </a:rPr>
              <a:t> (positive weight) or inhibitory (negative weight) of one neuron on another. </a:t>
            </a:r>
          </a:p>
          <a:p>
            <a:r>
              <a:rPr lang="en-GB" b="0" i="0" dirty="0">
                <a:solidFill>
                  <a:srgbClr val="292929"/>
                </a:solidFill>
                <a:effectLst/>
                <a:latin typeface="source-serif-pro"/>
              </a:rPr>
              <a:t>All the signals are </a:t>
            </a:r>
            <a:r>
              <a:rPr lang="en-GB" b="1" i="0" dirty="0">
                <a:solidFill>
                  <a:srgbClr val="292929"/>
                </a:solidFill>
                <a:effectLst/>
                <a:latin typeface="source-serif-pro"/>
              </a:rPr>
              <a:t>summed</a:t>
            </a:r>
            <a:r>
              <a:rPr lang="en-GB" b="0" i="0" dirty="0">
                <a:solidFill>
                  <a:srgbClr val="292929"/>
                </a:solidFill>
                <a:effectLst/>
                <a:latin typeface="source-serif-pro"/>
              </a:rPr>
              <a:t>. If the final sum is above a certain threshold, the neuron can </a:t>
            </a:r>
            <a:r>
              <a:rPr lang="en-GB" b="0" i="1" dirty="0">
                <a:solidFill>
                  <a:srgbClr val="FF0000"/>
                </a:solidFill>
                <a:effectLst/>
                <a:latin typeface="source-serif-pro"/>
              </a:rPr>
              <a:t>fire</a:t>
            </a:r>
            <a:r>
              <a:rPr lang="en-GB" b="0" i="0" dirty="0">
                <a:solidFill>
                  <a:srgbClr val="292929"/>
                </a:solidFill>
                <a:effectLst/>
                <a:latin typeface="source-serif-pro"/>
              </a:rPr>
              <a:t>, sending a spike along its axon. </a:t>
            </a:r>
          </a:p>
        </p:txBody>
      </p:sp>
      <p:sp>
        <p:nvSpPr>
          <p:cNvPr id="4" name="Footer Placeholder 3">
            <a:extLst>
              <a:ext uri="{FF2B5EF4-FFF2-40B4-BE49-F238E27FC236}">
                <a16:creationId xmlns:a16="http://schemas.microsoft.com/office/drawing/2014/main" id="{5ECB6D2D-141B-5095-0688-FBBFECB1AB38}"/>
              </a:ext>
            </a:extLst>
          </p:cNvPr>
          <p:cNvSpPr>
            <a:spLocks noGrp="1"/>
          </p:cNvSpPr>
          <p:nvPr>
            <p:ph type="ftr" sz="quarter" idx="11"/>
          </p:nvPr>
        </p:nvSpPr>
        <p:spPr/>
        <p:txBody>
          <a:bodyPr/>
          <a:lstStyle/>
          <a:p>
            <a:pPr algn="l"/>
            <a:r>
              <a:rPr lang="en-GB"/>
              <a:t>CIS041-3 Advanced Information Technology</a:t>
            </a:r>
            <a:endParaRPr lang="en-US" dirty="0"/>
          </a:p>
        </p:txBody>
      </p:sp>
      <p:pic>
        <p:nvPicPr>
          <p:cNvPr id="7" name="Picture 6">
            <a:extLst>
              <a:ext uri="{FF2B5EF4-FFF2-40B4-BE49-F238E27FC236}">
                <a16:creationId xmlns:a16="http://schemas.microsoft.com/office/drawing/2014/main" id="{32517009-FC62-258E-B4F3-65A622185A9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1925" y="3068960"/>
            <a:ext cx="3456384" cy="1972079"/>
          </a:xfrm>
          <a:prstGeom prst="rect">
            <a:avLst/>
          </a:prstGeom>
        </p:spPr>
      </p:pic>
      <p:sp>
        <p:nvSpPr>
          <p:cNvPr id="9" name="Title 8">
            <a:extLst>
              <a:ext uri="{FF2B5EF4-FFF2-40B4-BE49-F238E27FC236}">
                <a16:creationId xmlns:a16="http://schemas.microsoft.com/office/drawing/2014/main" id="{FAA28049-D8C7-C0EC-85BB-9BB72A503486}"/>
              </a:ext>
            </a:extLst>
          </p:cNvPr>
          <p:cNvSpPr>
            <a:spLocks noGrp="1"/>
          </p:cNvSpPr>
          <p:nvPr>
            <p:ph type="title"/>
          </p:nvPr>
        </p:nvSpPr>
        <p:spPr>
          <a:xfrm>
            <a:off x="1115616" y="351101"/>
            <a:ext cx="7639000" cy="685800"/>
          </a:xfrm>
        </p:spPr>
        <p:txBody>
          <a:bodyPr/>
          <a:lstStyle/>
          <a:p>
            <a:r>
              <a:rPr lang="en-GB" dirty="0"/>
              <a:t>ANN: Activation function  </a:t>
            </a:r>
          </a:p>
        </p:txBody>
      </p:sp>
      <p:sp>
        <p:nvSpPr>
          <p:cNvPr id="16" name="TextBox 15">
            <a:extLst>
              <a:ext uri="{FF2B5EF4-FFF2-40B4-BE49-F238E27FC236}">
                <a16:creationId xmlns:a16="http://schemas.microsoft.com/office/drawing/2014/main" id="{B042CFE8-CE94-0B34-3C43-A6783F6AFA56}"/>
              </a:ext>
            </a:extLst>
          </p:cNvPr>
          <p:cNvSpPr txBox="1"/>
          <p:nvPr/>
        </p:nvSpPr>
        <p:spPr>
          <a:xfrm>
            <a:off x="428731" y="1591265"/>
            <a:ext cx="3600400" cy="461665"/>
          </a:xfrm>
          <a:prstGeom prst="rect">
            <a:avLst/>
          </a:prstGeom>
          <a:noFill/>
        </p:spPr>
        <p:txBody>
          <a:bodyPr wrap="square">
            <a:spAutoFit/>
          </a:bodyPr>
          <a:lstStyle/>
          <a:p>
            <a:r>
              <a:rPr lang="en-GB" sz="2400" dirty="0">
                <a:solidFill>
                  <a:srgbClr val="002060"/>
                </a:solidFill>
              </a:rPr>
              <a:t>Activation function: </a:t>
            </a:r>
            <a:r>
              <a:rPr lang="en-GB" sz="2400" i="1" dirty="0">
                <a:solidFill>
                  <a:srgbClr val="002060"/>
                </a:solidFill>
                <a:latin typeface="Calisto MT" panose="02040603050505030304" pitchFamily="18" charset="0"/>
                <a:cs typeface="Arial" panose="020B0604020202020204" pitchFamily="34" charset="0"/>
              </a:rPr>
              <a:t>f</a:t>
            </a:r>
            <a:endParaRPr lang="en-GB" i="1" dirty="0">
              <a:solidFill>
                <a:srgbClr val="002060"/>
              </a:solidFill>
              <a:latin typeface="Calisto MT" panose="02040603050505030304" pitchFamily="18" charset="0"/>
              <a:cs typeface="Arial" panose="020B0604020202020204" pitchFamily="34" charset="0"/>
            </a:endParaRPr>
          </a:p>
        </p:txBody>
      </p:sp>
    </p:spTree>
    <p:extLst>
      <p:ext uri="{BB962C8B-B14F-4D97-AF65-F5344CB8AC3E}">
        <p14:creationId xmlns:p14="http://schemas.microsoft.com/office/powerpoint/2010/main" val="1152361267"/>
      </p:ext>
    </p:extLst>
  </p:cSld>
  <p:clrMapOvr>
    <a:masterClrMapping/>
  </p:clrMapOvr>
  <p:transition spd="slow">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8FC1-6F1A-0F29-67DA-92DD32122421}"/>
              </a:ext>
            </a:extLst>
          </p:cNvPr>
          <p:cNvSpPr>
            <a:spLocks noGrp="1"/>
          </p:cNvSpPr>
          <p:nvPr>
            <p:ph type="title"/>
          </p:nvPr>
        </p:nvSpPr>
        <p:spPr>
          <a:xfrm>
            <a:off x="971600" y="373856"/>
            <a:ext cx="7639000" cy="685800"/>
          </a:xfrm>
        </p:spPr>
        <p:txBody>
          <a:bodyPr/>
          <a:lstStyle/>
          <a:p>
            <a:r>
              <a:rPr lang="en-GB" dirty="0"/>
              <a:t>Active function</a:t>
            </a:r>
          </a:p>
        </p:txBody>
      </p:sp>
      <p:sp>
        <p:nvSpPr>
          <p:cNvPr id="3" name="Content Placeholder 2">
            <a:extLst>
              <a:ext uri="{FF2B5EF4-FFF2-40B4-BE49-F238E27FC236}">
                <a16:creationId xmlns:a16="http://schemas.microsoft.com/office/drawing/2014/main" id="{8F0DFBDF-E71F-0BC8-C674-0836FB12473D}"/>
              </a:ext>
            </a:extLst>
          </p:cNvPr>
          <p:cNvSpPr>
            <a:spLocks noGrp="1"/>
          </p:cNvSpPr>
          <p:nvPr>
            <p:ph idx="1"/>
          </p:nvPr>
        </p:nvSpPr>
        <p:spPr>
          <a:xfrm>
            <a:off x="4211960" y="1556792"/>
            <a:ext cx="4536504" cy="4176464"/>
          </a:xfrm>
        </p:spPr>
        <p:txBody>
          <a:bodyPr/>
          <a:lstStyle/>
          <a:p>
            <a:r>
              <a:rPr lang="en-GB" b="0" i="1" dirty="0">
                <a:solidFill>
                  <a:srgbClr val="292929"/>
                </a:solidFill>
                <a:effectLst/>
                <a:latin typeface="source-serif-pro"/>
              </a:rPr>
              <a:t>biologically the neurons are connected through synapses where information flows (weights for out computational model), when we </a:t>
            </a:r>
            <a:r>
              <a:rPr lang="en-GB" b="0" i="1" dirty="0">
                <a:solidFill>
                  <a:srgbClr val="FF0000"/>
                </a:solidFill>
                <a:effectLst/>
                <a:latin typeface="source-serif-pro"/>
              </a:rPr>
              <a:t>train</a:t>
            </a:r>
            <a:r>
              <a:rPr lang="en-GB" b="0" i="1" dirty="0">
                <a:solidFill>
                  <a:srgbClr val="292929"/>
                </a:solidFill>
                <a:effectLst/>
                <a:latin typeface="source-serif-pro"/>
              </a:rPr>
              <a:t> a neural network we want the neurons to fire whenever they </a:t>
            </a:r>
            <a:r>
              <a:rPr lang="en-GB" b="0" i="1" dirty="0">
                <a:solidFill>
                  <a:srgbClr val="FF0000"/>
                </a:solidFill>
                <a:effectLst/>
                <a:latin typeface="source-serif-pro"/>
              </a:rPr>
              <a:t>learn</a:t>
            </a:r>
            <a:r>
              <a:rPr lang="en-GB" b="0" i="1" dirty="0">
                <a:solidFill>
                  <a:srgbClr val="292929"/>
                </a:solidFill>
                <a:effectLst/>
                <a:latin typeface="source-serif-pro"/>
              </a:rPr>
              <a:t> specific patterns from the data, and we model the </a:t>
            </a:r>
            <a:r>
              <a:rPr lang="en-GB" b="0" i="1" dirty="0">
                <a:solidFill>
                  <a:srgbClr val="FF0000"/>
                </a:solidFill>
                <a:effectLst/>
                <a:latin typeface="source-serif-pro"/>
              </a:rPr>
              <a:t>fire rate </a:t>
            </a:r>
            <a:r>
              <a:rPr lang="en-GB" b="0" i="1" dirty="0">
                <a:solidFill>
                  <a:srgbClr val="292929"/>
                </a:solidFill>
                <a:effectLst/>
                <a:latin typeface="source-serif-pro"/>
              </a:rPr>
              <a:t>using an </a:t>
            </a:r>
            <a:r>
              <a:rPr lang="en-GB" b="0" i="1" dirty="0">
                <a:solidFill>
                  <a:srgbClr val="FF0000"/>
                </a:solidFill>
                <a:effectLst/>
                <a:latin typeface="source-serif-pro"/>
              </a:rPr>
              <a:t>activation function</a:t>
            </a:r>
            <a:r>
              <a:rPr lang="en-GB" b="0" i="1" dirty="0">
                <a:solidFill>
                  <a:srgbClr val="292929"/>
                </a:solidFill>
                <a:effectLst/>
                <a:latin typeface="source-serif-pro"/>
              </a:rPr>
              <a:t>.</a:t>
            </a:r>
            <a:endParaRPr lang="en-GB" dirty="0"/>
          </a:p>
        </p:txBody>
      </p:sp>
      <p:sp>
        <p:nvSpPr>
          <p:cNvPr id="4" name="Footer Placeholder 3">
            <a:extLst>
              <a:ext uri="{FF2B5EF4-FFF2-40B4-BE49-F238E27FC236}">
                <a16:creationId xmlns:a16="http://schemas.microsoft.com/office/drawing/2014/main" id="{03898CA4-26A8-00EA-0AC2-AF359622AF68}"/>
              </a:ext>
            </a:extLst>
          </p:cNvPr>
          <p:cNvSpPr>
            <a:spLocks noGrp="1"/>
          </p:cNvSpPr>
          <p:nvPr>
            <p:ph type="ftr" sz="quarter" idx="11"/>
          </p:nvPr>
        </p:nvSpPr>
        <p:spPr/>
        <p:txBody>
          <a:bodyPr/>
          <a:lstStyle/>
          <a:p>
            <a:pPr algn="l"/>
            <a:r>
              <a:rPr lang="en-GB"/>
              <a:t>CIS041-3 Advanced Information Technology</a:t>
            </a:r>
            <a:endParaRPr lang="en-US" dirty="0"/>
          </a:p>
        </p:txBody>
      </p:sp>
      <p:pic>
        <p:nvPicPr>
          <p:cNvPr id="7" name="Picture 6">
            <a:extLst>
              <a:ext uri="{FF2B5EF4-FFF2-40B4-BE49-F238E27FC236}">
                <a16:creationId xmlns:a16="http://schemas.microsoft.com/office/drawing/2014/main" id="{F1984650-8524-B2C0-A4F6-9DEF6F37A749}"/>
              </a:ext>
            </a:extLst>
          </p:cNvPr>
          <p:cNvPicPr>
            <a:picLocks noChangeAspect="1"/>
          </p:cNvPicPr>
          <p:nvPr/>
        </p:nvPicPr>
        <p:blipFill>
          <a:blip r:embed="rId2"/>
          <a:stretch>
            <a:fillRect/>
          </a:stretch>
        </p:blipFill>
        <p:spPr>
          <a:xfrm>
            <a:off x="567817" y="1700808"/>
            <a:ext cx="3388412" cy="2167081"/>
          </a:xfrm>
          <a:prstGeom prst="rect">
            <a:avLst/>
          </a:prstGeom>
        </p:spPr>
      </p:pic>
      <p:pic>
        <p:nvPicPr>
          <p:cNvPr id="8" name="Picture 7">
            <a:extLst>
              <a:ext uri="{FF2B5EF4-FFF2-40B4-BE49-F238E27FC236}">
                <a16:creationId xmlns:a16="http://schemas.microsoft.com/office/drawing/2014/main" id="{2131F4DE-36AA-C9ED-365C-254711C7CF90}"/>
              </a:ext>
            </a:extLst>
          </p:cNvPr>
          <p:cNvPicPr>
            <a:picLocks noChangeAspect="1"/>
          </p:cNvPicPr>
          <p:nvPr/>
        </p:nvPicPr>
        <p:blipFill>
          <a:blip r:embed="rId3"/>
          <a:stretch>
            <a:fillRect/>
          </a:stretch>
        </p:blipFill>
        <p:spPr>
          <a:xfrm>
            <a:off x="785858" y="4159292"/>
            <a:ext cx="2952329" cy="1858625"/>
          </a:xfrm>
          <a:prstGeom prst="rect">
            <a:avLst/>
          </a:prstGeom>
        </p:spPr>
      </p:pic>
    </p:spTree>
    <p:extLst>
      <p:ext uri="{BB962C8B-B14F-4D97-AF65-F5344CB8AC3E}">
        <p14:creationId xmlns:p14="http://schemas.microsoft.com/office/powerpoint/2010/main" val="594774488"/>
      </p:ext>
    </p:extLst>
  </p:cSld>
  <p:clrMapOvr>
    <a:masterClrMapping/>
  </p:clrMapOvr>
  <p:transition spd="slow">
    <p:zoom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69B7-6450-86F8-EC0B-1CAE104E4F72}"/>
              </a:ext>
            </a:extLst>
          </p:cNvPr>
          <p:cNvSpPr>
            <a:spLocks noGrp="1"/>
          </p:cNvSpPr>
          <p:nvPr>
            <p:ph type="title"/>
          </p:nvPr>
        </p:nvSpPr>
        <p:spPr/>
        <p:txBody>
          <a:bodyPr/>
          <a:lstStyle/>
          <a:p>
            <a:r>
              <a:rPr lang="en-GB" dirty="0"/>
              <a:t>Why do NN need an Activation Function?  </a:t>
            </a:r>
          </a:p>
        </p:txBody>
      </p:sp>
      <p:sp>
        <p:nvSpPr>
          <p:cNvPr id="3" name="Content Placeholder 2">
            <a:extLst>
              <a:ext uri="{FF2B5EF4-FFF2-40B4-BE49-F238E27FC236}">
                <a16:creationId xmlns:a16="http://schemas.microsoft.com/office/drawing/2014/main" id="{476994A8-15B3-8E6B-67D7-57821A6CE1DE}"/>
              </a:ext>
            </a:extLst>
          </p:cNvPr>
          <p:cNvSpPr>
            <a:spLocks noGrp="1"/>
          </p:cNvSpPr>
          <p:nvPr>
            <p:ph idx="1"/>
          </p:nvPr>
        </p:nvSpPr>
        <p:spPr>
          <a:xfrm>
            <a:off x="395536" y="1556792"/>
            <a:ext cx="8215064" cy="685800"/>
          </a:xfrm>
        </p:spPr>
        <p:txBody>
          <a:bodyPr/>
          <a:lstStyle/>
          <a:p>
            <a:r>
              <a:rPr lang="en-GB" b="0" i="0" dirty="0">
                <a:solidFill>
                  <a:srgbClr val="060913"/>
                </a:solidFill>
                <a:effectLst/>
                <a:latin typeface="Inter"/>
              </a:rPr>
              <a:t>the purpose of an activation function is to add </a:t>
            </a:r>
            <a:r>
              <a:rPr lang="en-GB" b="1" i="0" dirty="0">
                <a:solidFill>
                  <a:srgbClr val="060913"/>
                </a:solidFill>
                <a:effectLst/>
                <a:latin typeface="Inter"/>
              </a:rPr>
              <a:t>non-linearity</a:t>
            </a:r>
            <a:r>
              <a:rPr lang="en-GB" b="0" i="0" dirty="0">
                <a:solidFill>
                  <a:srgbClr val="060913"/>
                </a:solidFill>
                <a:effectLst/>
                <a:latin typeface="Inter"/>
              </a:rPr>
              <a:t> to the neural network.</a:t>
            </a:r>
            <a:endParaRPr lang="en-GB" dirty="0"/>
          </a:p>
        </p:txBody>
      </p:sp>
      <p:sp>
        <p:nvSpPr>
          <p:cNvPr id="4" name="Footer Placeholder 3">
            <a:extLst>
              <a:ext uri="{FF2B5EF4-FFF2-40B4-BE49-F238E27FC236}">
                <a16:creationId xmlns:a16="http://schemas.microsoft.com/office/drawing/2014/main" id="{1E06D5E0-559F-E367-B94A-419F55AC2119}"/>
              </a:ext>
            </a:extLst>
          </p:cNvPr>
          <p:cNvSpPr>
            <a:spLocks noGrp="1"/>
          </p:cNvSpPr>
          <p:nvPr>
            <p:ph type="ftr" sz="quarter" idx="11"/>
          </p:nvPr>
        </p:nvSpPr>
        <p:spPr/>
        <p:txBody>
          <a:bodyPr/>
          <a:lstStyle/>
          <a:p>
            <a:pPr algn="l"/>
            <a:r>
              <a:rPr lang="en-GB"/>
              <a:t>CIS041-3 Advanced Information Technology</a:t>
            </a:r>
            <a:endParaRPr lang="en-US" dirty="0"/>
          </a:p>
        </p:txBody>
      </p:sp>
      <p:pic>
        <p:nvPicPr>
          <p:cNvPr id="6" name="Picture 5">
            <a:extLst>
              <a:ext uri="{FF2B5EF4-FFF2-40B4-BE49-F238E27FC236}">
                <a16:creationId xmlns:a16="http://schemas.microsoft.com/office/drawing/2014/main" id="{DB295855-E9D4-9F8C-FEE0-4B7D8AA03BA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tretch>
            <a:fillRect/>
          </a:stretch>
        </p:blipFill>
        <p:spPr>
          <a:xfrm>
            <a:off x="2123728" y="2504217"/>
            <a:ext cx="4824536" cy="3574902"/>
          </a:xfrm>
          <a:prstGeom prst="rect">
            <a:avLst/>
          </a:prstGeom>
        </p:spPr>
      </p:pic>
    </p:spTree>
    <p:extLst>
      <p:ext uri="{BB962C8B-B14F-4D97-AF65-F5344CB8AC3E}">
        <p14:creationId xmlns:p14="http://schemas.microsoft.com/office/powerpoint/2010/main" val="1008790378"/>
      </p:ext>
    </p:extLst>
  </p:cSld>
  <p:clrMapOvr>
    <a:masterClrMapping/>
  </p:clrMapOvr>
  <p:transition spd="slow">
    <p:zoom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2AEA-A62A-D99B-EDE5-18AA4B9A60DA}"/>
              </a:ext>
            </a:extLst>
          </p:cNvPr>
          <p:cNvSpPr>
            <a:spLocks noGrp="1"/>
          </p:cNvSpPr>
          <p:nvPr>
            <p:ph type="title"/>
          </p:nvPr>
        </p:nvSpPr>
        <p:spPr/>
        <p:txBody>
          <a:bodyPr/>
          <a:lstStyle/>
          <a:p>
            <a:r>
              <a:rPr lang="en-GB" dirty="0"/>
              <a:t>Types of activation functions</a:t>
            </a:r>
          </a:p>
        </p:txBody>
      </p:sp>
      <p:pic>
        <p:nvPicPr>
          <p:cNvPr id="6" name="Content Placeholder 5">
            <a:extLst>
              <a:ext uri="{FF2B5EF4-FFF2-40B4-BE49-F238E27FC236}">
                <a16:creationId xmlns:a16="http://schemas.microsoft.com/office/drawing/2014/main" id="{8E29FAF6-5393-0431-D26B-C8B24E7DE546}"/>
              </a:ext>
            </a:extLst>
          </p:cNvPr>
          <p:cNvPicPr>
            <a:picLocks noGrp="1" noChangeAspect="1"/>
          </p:cNvPicPr>
          <p:nvPr>
            <p:ph idx="1"/>
          </p:nvPr>
        </p:nvPicPr>
        <p:blipFill>
          <a:blip r:embed="rId2"/>
          <a:stretch>
            <a:fillRect/>
          </a:stretch>
        </p:blipFill>
        <p:spPr>
          <a:xfrm>
            <a:off x="1187624" y="1603155"/>
            <a:ext cx="6192688" cy="4679950"/>
          </a:xfrm>
        </p:spPr>
      </p:pic>
      <p:sp>
        <p:nvSpPr>
          <p:cNvPr id="4" name="Footer Placeholder 3">
            <a:extLst>
              <a:ext uri="{FF2B5EF4-FFF2-40B4-BE49-F238E27FC236}">
                <a16:creationId xmlns:a16="http://schemas.microsoft.com/office/drawing/2014/main" id="{265FAE4B-9CF3-7D12-875A-3FAE1A14670A}"/>
              </a:ext>
            </a:extLst>
          </p:cNvPr>
          <p:cNvSpPr>
            <a:spLocks noGrp="1"/>
          </p:cNvSpPr>
          <p:nvPr>
            <p:ph type="ftr" sz="quarter" idx="11"/>
          </p:nvPr>
        </p:nvSpPr>
        <p:spPr/>
        <p:txBody>
          <a:bodyPr/>
          <a:lstStyle/>
          <a:p>
            <a:pPr algn="l"/>
            <a:r>
              <a:rPr lang="en-GB"/>
              <a:t>CIS041-3 Advanced Information Technology</a:t>
            </a:r>
            <a:endParaRPr lang="en-US" dirty="0"/>
          </a:p>
        </p:txBody>
      </p:sp>
      <p:sp>
        <p:nvSpPr>
          <p:cNvPr id="8" name="TextBox 7">
            <a:extLst>
              <a:ext uri="{FF2B5EF4-FFF2-40B4-BE49-F238E27FC236}">
                <a16:creationId xmlns:a16="http://schemas.microsoft.com/office/drawing/2014/main" id="{5F0BBA1D-E2FF-DCDA-4D8E-92E7FBAB36E0}"/>
              </a:ext>
            </a:extLst>
          </p:cNvPr>
          <p:cNvSpPr txBox="1"/>
          <p:nvPr/>
        </p:nvSpPr>
        <p:spPr>
          <a:xfrm>
            <a:off x="6948264" y="6001172"/>
            <a:ext cx="1296144" cy="253916"/>
          </a:xfrm>
          <a:prstGeom prst="rect">
            <a:avLst/>
          </a:prstGeom>
          <a:noFill/>
        </p:spPr>
        <p:txBody>
          <a:bodyPr wrap="square" rtlCol="0">
            <a:spAutoFit/>
          </a:bodyPr>
          <a:lstStyle/>
          <a:p>
            <a:r>
              <a:rPr lang="en-GB" sz="1050" dirty="0"/>
              <a:t>(</a:t>
            </a:r>
            <a:r>
              <a:rPr lang="en-GB" sz="1050" dirty="0" err="1"/>
              <a:t>ReLu</a:t>
            </a:r>
            <a:r>
              <a:rPr lang="en-GB" sz="1050" dirty="0"/>
              <a:t> function)</a:t>
            </a:r>
          </a:p>
        </p:txBody>
      </p:sp>
    </p:spTree>
    <p:extLst>
      <p:ext uri="{BB962C8B-B14F-4D97-AF65-F5344CB8AC3E}">
        <p14:creationId xmlns:p14="http://schemas.microsoft.com/office/powerpoint/2010/main" val="2027211348"/>
      </p:ext>
    </p:extLst>
  </p:cSld>
  <p:clrMapOvr>
    <a:masterClrMapping/>
  </p:clrMapOvr>
  <p:transition spd="slow">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A847-C71F-B7A1-7611-4330DD1A0074}"/>
              </a:ext>
            </a:extLst>
          </p:cNvPr>
          <p:cNvSpPr>
            <a:spLocks noGrp="1"/>
          </p:cNvSpPr>
          <p:nvPr>
            <p:ph type="title"/>
          </p:nvPr>
        </p:nvSpPr>
        <p:spPr/>
        <p:txBody>
          <a:bodyPr/>
          <a:lstStyle/>
          <a:p>
            <a:r>
              <a:rPr lang="en-GB" dirty="0"/>
              <a:t>Linear Activation Function</a:t>
            </a:r>
          </a:p>
        </p:txBody>
      </p:sp>
      <p:sp>
        <p:nvSpPr>
          <p:cNvPr id="3" name="Content Placeholder 2">
            <a:extLst>
              <a:ext uri="{FF2B5EF4-FFF2-40B4-BE49-F238E27FC236}">
                <a16:creationId xmlns:a16="http://schemas.microsoft.com/office/drawing/2014/main" id="{D41DF008-CAFC-FE72-7483-6E049A7A84B8}"/>
              </a:ext>
            </a:extLst>
          </p:cNvPr>
          <p:cNvSpPr>
            <a:spLocks noGrp="1"/>
          </p:cNvSpPr>
          <p:nvPr>
            <p:ph idx="1"/>
          </p:nvPr>
        </p:nvSpPr>
        <p:spPr>
          <a:xfrm>
            <a:off x="395536" y="1473220"/>
            <a:ext cx="8215064" cy="1512168"/>
          </a:xfrm>
        </p:spPr>
        <p:txBody>
          <a:bodyPr/>
          <a:lstStyle/>
          <a:p>
            <a:r>
              <a:rPr lang="en-GB" b="0" i="0" dirty="0">
                <a:solidFill>
                  <a:srgbClr val="060913"/>
                </a:solidFill>
                <a:effectLst/>
                <a:latin typeface="Inter"/>
              </a:rPr>
              <a:t>The linear activation function, also known as "no activation," or "identity function" (multiplied x 1.0), is where the activation is proportional to the input. </a:t>
            </a:r>
            <a:r>
              <a:rPr lang="en-GB" dirty="0">
                <a:solidFill>
                  <a:srgbClr val="060913"/>
                </a:solidFill>
                <a:latin typeface="Inter"/>
              </a:rPr>
              <a:t>I</a:t>
            </a:r>
            <a:r>
              <a:rPr lang="en-GB" b="0" i="0" dirty="0">
                <a:solidFill>
                  <a:srgbClr val="060913"/>
                </a:solidFill>
                <a:effectLst/>
                <a:latin typeface="Inter"/>
              </a:rPr>
              <a:t>t simply spits out the value it was given.</a:t>
            </a:r>
            <a:endParaRPr lang="en-GB" dirty="0"/>
          </a:p>
        </p:txBody>
      </p:sp>
      <p:sp>
        <p:nvSpPr>
          <p:cNvPr id="4" name="Footer Placeholder 3">
            <a:extLst>
              <a:ext uri="{FF2B5EF4-FFF2-40B4-BE49-F238E27FC236}">
                <a16:creationId xmlns:a16="http://schemas.microsoft.com/office/drawing/2014/main" id="{F9C96014-9DD7-78E3-5845-528025B9FD1C}"/>
              </a:ext>
            </a:extLst>
          </p:cNvPr>
          <p:cNvSpPr>
            <a:spLocks noGrp="1"/>
          </p:cNvSpPr>
          <p:nvPr>
            <p:ph type="ftr" sz="quarter" idx="11"/>
          </p:nvPr>
        </p:nvSpPr>
        <p:spPr/>
        <p:txBody>
          <a:bodyPr/>
          <a:lstStyle/>
          <a:p>
            <a:pPr algn="l"/>
            <a:r>
              <a:rPr lang="en-GB"/>
              <a:t>CIS041-3 Advanced Information Technology</a:t>
            </a:r>
            <a:endParaRPr lang="en-US" dirty="0"/>
          </a:p>
        </p:txBody>
      </p:sp>
      <p:pic>
        <p:nvPicPr>
          <p:cNvPr id="8" name="Picture 7">
            <a:extLst>
              <a:ext uri="{FF2B5EF4-FFF2-40B4-BE49-F238E27FC236}">
                <a16:creationId xmlns:a16="http://schemas.microsoft.com/office/drawing/2014/main" id="{37B9D3CC-D81F-2B3D-7D96-8115B9C953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08104" y="3921177"/>
            <a:ext cx="2365827" cy="797778"/>
          </a:xfrm>
          <a:prstGeom prst="rect">
            <a:avLst/>
          </a:prstGeom>
        </p:spPr>
      </p:pic>
      <p:pic>
        <p:nvPicPr>
          <p:cNvPr id="10" name="Picture 9">
            <a:extLst>
              <a:ext uri="{FF2B5EF4-FFF2-40B4-BE49-F238E27FC236}">
                <a16:creationId xmlns:a16="http://schemas.microsoft.com/office/drawing/2014/main" id="{687952D2-033A-00E1-31C6-CFE08A70DFF9}"/>
              </a:ext>
            </a:extLst>
          </p:cNvPr>
          <p:cNvPicPr>
            <a:picLocks noChangeAspect="1"/>
          </p:cNvPicPr>
          <p:nvPr/>
        </p:nvPicPr>
        <p:blipFill>
          <a:blip r:embed="rId4"/>
          <a:stretch>
            <a:fillRect/>
          </a:stretch>
        </p:blipFill>
        <p:spPr>
          <a:xfrm>
            <a:off x="1270069" y="3366039"/>
            <a:ext cx="2365827" cy="2241853"/>
          </a:xfrm>
          <a:prstGeom prst="rect">
            <a:avLst/>
          </a:prstGeom>
        </p:spPr>
      </p:pic>
    </p:spTree>
    <p:extLst>
      <p:ext uri="{BB962C8B-B14F-4D97-AF65-F5344CB8AC3E}">
        <p14:creationId xmlns:p14="http://schemas.microsoft.com/office/powerpoint/2010/main" val="2674043389"/>
      </p:ext>
    </p:extLst>
  </p:cSld>
  <p:clrMapOvr>
    <a:masterClrMapping/>
  </p:clrMapOvr>
  <p:transition spd="slow">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0AE3-F778-648C-8448-A22E715CCEDA}"/>
              </a:ext>
            </a:extLst>
          </p:cNvPr>
          <p:cNvSpPr>
            <a:spLocks noGrp="1"/>
          </p:cNvSpPr>
          <p:nvPr>
            <p:ph type="title"/>
          </p:nvPr>
        </p:nvSpPr>
        <p:spPr/>
        <p:txBody>
          <a:bodyPr/>
          <a:lstStyle/>
          <a:p>
            <a:r>
              <a:rPr lang="en-GB" dirty="0"/>
              <a:t>Binary Step Function</a:t>
            </a:r>
          </a:p>
        </p:txBody>
      </p:sp>
      <p:sp>
        <p:nvSpPr>
          <p:cNvPr id="3" name="Content Placeholder 2">
            <a:extLst>
              <a:ext uri="{FF2B5EF4-FFF2-40B4-BE49-F238E27FC236}">
                <a16:creationId xmlns:a16="http://schemas.microsoft.com/office/drawing/2014/main" id="{E445290C-D88F-D481-950B-D89D35CBFFDF}"/>
              </a:ext>
            </a:extLst>
          </p:cNvPr>
          <p:cNvSpPr>
            <a:spLocks noGrp="1"/>
          </p:cNvSpPr>
          <p:nvPr>
            <p:ph idx="1"/>
          </p:nvPr>
        </p:nvSpPr>
        <p:spPr>
          <a:xfrm>
            <a:off x="395536" y="1345489"/>
            <a:ext cx="8215064" cy="2227527"/>
          </a:xfrm>
        </p:spPr>
        <p:txBody>
          <a:bodyPr/>
          <a:lstStyle/>
          <a:p>
            <a:r>
              <a:rPr lang="en-GB" b="0" i="0" dirty="0">
                <a:solidFill>
                  <a:srgbClr val="060913"/>
                </a:solidFill>
                <a:effectLst/>
                <a:latin typeface="Inter"/>
              </a:rPr>
              <a:t>Binary step function (jump function) depends on a threshold value that decides whether a neuron should be activated or not. The input fed to the activation function is compared to a certain threshold; if the input is greater than it, then the neuron is activated, else it is deactivated, meaning that its output is not passed on to the next hidden layer.</a:t>
            </a:r>
            <a:endParaRPr lang="en-GB" dirty="0"/>
          </a:p>
        </p:txBody>
      </p:sp>
      <p:sp>
        <p:nvSpPr>
          <p:cNvPr id="4" name="Footer Placeholder 3">
            <a:extLst>
              <a:ext uri="{FF2B5EF4-FFF2-40B4-BE49-F238E27FC236}">
                <a16:creationId xmlns:a16="http://schemas.microsoft.com/office/drawing/2014/main" id="{C90EE7E8-8421-C3AA-399E-CEC1E8C3982F}"/>
              </a:ext>
            </a:extLst>
          </p:cNvPr>
          <p:cNvSpPr>
            <a:spLocks noGrp="1"/>
          </p:cNvSpPr>
          <p:nvPr>
            <p:ph type="ftr" sz="quarter" idx="11"/>
          </p:nvPr>
        </p:nvSpPr>
        <p:spPr/>
        <p:txBody>
          <a:bodyPr/>
          <a:lstStyle/>
          <a:p>
            <a:pPr algn="l"/>
            <a:r>
              <a:rPr lang="en-GB"/>
              <a:t>CIS041-3 Advanced Information Technology</a:t>
            </a:r>
            <a:endParaRPr lang="en-US" dirty="0"/>
          </a:p>
        </p:txBody>
      </p:sp>
      <p:pic>
        <p:nvPicPr>
          <p:cNvPr id="6" name="Picture 5">
            <a:extLst>
              <a:ext uri="{FF2B5EF4-FFF2-40B4-BE49-F238E27FC236}">
                <a16:creationId xmlns:a16="http://schemas.microsoft.com/office/drawing/2014/main" id="{F2F56661-9868-F6B8-908A-0F74AC434354}"/>
              </a:ext>
            </a:extLst>
          </p:cNvPr>
          <p:cNvPicPr>
            <a:picLocks noChangeAspect="1"/>
          </p:cNvPicPr>
          <p:nvPr/>
        </p:nvPicPr>
        <p:blipFill>
          <a:blip r:embed="rId2"/>
          <a:stretch>
            <a:fillRect/>
          </a:stretch>
        </p:blipFill>
        <p:spPr>
          <a:xfrm>
            <a:off x="1187624" y="3858849"/>
            <a:ext cx="2095792" cy="2048161"/>
          </a:xfrm>
          <a:prstGeom prst="rect">
            <a:avLst/>
          </a:prstGeom>
        </p:spPr>
      </p:pic>
      <p:pic>
        <p:nvPicPr>
          <p:cNvPr id="8" name="Picture 7">
            <a:extLst>
              <a:ext uri="{FF2B5EF4-FFF2-40B4-BE49-F238E27FC236}">
                <a16:creationId xmlns:a16="http://schemas.microsoft.com/office/drawing/2014/main" id="{2B575C46-DED0-672A-414E-3635CA442AB9}"/>
              </a:ext>
            </a:extLst>
          </p:cNvPr>
          <p:cNvPicPr>
            <a:picLocks noChangeAspect="1"/>
          </p:cNvPicPr>
          <p:nvPr/>
        </p:nvPicPr>
        <p:blipFill>
          <a:blip r:embed="rId3"/>
          <a:stretch>
            <a:fillRect/>
          </a:stretch>
        </p:blipFill>
        <p:spPr>
          <a:xfrm>
            <a:off x="4211960" y="4221088"/>
            <a:ext cx="3435047" cy="1152128"/>
          </a:xfrm>
          <a:prstGeom prst="rect">
            <a:avLst/>
          </a:prstGeom>
        </p:spPr>
      </p:pic>
    </p:spTree>
    <p:extLst>
      <p:ext uri="{BB962C8B-B14F-4D97-AF65-F5344CB8AC3E}">
        <p14:creationId xmlns:p14="http://schemas.microsoft.com/office/powerpoint/2010/main" val="983125205"/>
      </p:ext>
    </p:extLst>
  </p:cSld>
  <p:clrMapOvr>
    <a:masterClrMapping/>
  </p:clrMapOvr>
  <p:transition spd="slow">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6FF7-2FB9-CA39-69D9-0C2806CC4359}"/>
              </a:ext>
            </a:extLst>
          </p:cNvPr>
          <p:cNvSpPr>
            <a:spLocks noGrp="1"/>
          </p:cNvSpPr>
          <p:nvPr>
            <p:ph type="title"/>
          </p:nvPr>
        </p:nvSpPr>
        <p:spPr/>
        <p:txBody>
          <a:bodyPr/>
          <a:lstStyle/>
          <a:p>
            <a:r>
              <a:rPr lang="en-GB" dirty="0"/>
              <a:t>Linear and Non-linear functions</a:t>
            </a:r>
          </a:p>
        </p:txBody>
      </p:sp>
      <p:sp>
        <p:nvSpPr>
          <p:cNvPr id="3" name="Content Placeholder 2">
            <a:extLst>
              <a:ext uri="{FF2B5EF4-FFF2-40B4-BE49-F238E27FC236}">
                <a16:creationId xmlns:a16="http://schemas.microsoft.com/office/drawing/2014/main" id="{84A20F88-9BEB-88D0-31B5-4D83048267B3}"/>
              </a:ext>
            </a:extLst>
          </p:cNvPr>
          <p:cNvSpPr>
            <a:spLocks noGrp="1"/>
          </p:cNvSpPr>
          <p:nvPr>
            <p:ph idx="1"/>
          </p:nvPr>
        </p:nvSpPr>
        <p:spPr/>
        <p:txBody>
          <a:bodyPr/>
          <a:lstStyle/>
          <a:p>
            <a:r>
              <a:rPr lang="en-GB" b="0" i="0" dirty="0">
                <a:solidFill>
                  <a:srgbClr val="060913"/>
                </a:solidFill>
                <a:effectLst/>
                <a:latin typeface="Inter"/>
              </a:rPr>
              <a:t>The linear activation function is simply a linear regression model. It does not allow the model to create complex mappings between the network’s inputs and outputs. </a:t>
            </a:r>
          </a:p>
          <a:p>
            <a:r>
              <a:rPr lang="en-GB" b="0" i="0" dirty="0">
                <a:solidFill>
                  <a:srgbClr val="060913"/>
                </a:solidFill>
                <a:effectLst/>
                <a:latin typeface="Inter"/>
              </a:rPr>
              <a:t>Non-linear activation functions solve the limitations of linear.</a:t>
            </a:r>
          </a:p>
          <a:p>
            <a:pPr marL="893763" lvl="1" indent="-536575">
              <a:buFont typeface="Arial" panose="020B0604020202020204" pitchFamily="34" charset="0"/>
              <a:buChar char="•"/>
            </a:pPr>
            <a:r>
              <a:rPr lang="en-GB" b="0" i="0" dirty="0">
                <a:solidFill>
                  <a:srgbClr val="080A13"/>
                </a:solidFill>
                <a:effectLst/>
                <a:latin typeface="Inter"/>
              </a:rPr>
              <a:t>They allow </a:t>
            </a:r>
            <a:r>
              <a:rPr lang="en-GB" b="0" i="0" dirty="0">
                <a:solidFill>
                  <a:srgbClr val="FF0000"/>
                </a:solidFill>
                <a:effectLst/>
                <a:latin typeface="Inter"/>
              </a:rPr>
              <a:t>backpropagation</a:t>
            </a:r>
            <a:r>
              <a:rPr lang="en-GB" b="0" i="0" dirty="0">
                <a:solidFill>
                  <a:srgbClr val="080A13"/>
                </a:solidFill>
                <a:effectLst/>
                <a:latin typeface="Inter"/>
              </a:rPr>
              <a:t> because now the derivative function would be related to the input, and it’s possible to go back and understand which weights in the input neurons can provide a better prediction.</a:t>
            </a:r>
          </a:p>
          <a:p>
            <a:pPr marL="893763" lvl="1" indent="-536575">
              <a:buFont typeface="Arial" panose="020B0604020202020204" pitchFamily="34" charset="0"/>
              <a:buChar char="•"/>
            </a:pPr>
            <a:r>
              <a:rPr lang="en-GB" b="0" i="0" dirty="0">
                <a:solidFill>
                  <a:srgbClr val="080A13"/>
                </a:solidFill>
                <a:effectLst/>
                <a:latin typeface="Inter"/>
              </a:rPr>
              <a:t>They allow the stacking of multiple layers of neurons as the output would now be a non-linear combination of input passed through multiple layers. Any output can be represented as a functional computation in a neural network.</a:t>
            </a:r>
          </a:p>
          <a:p>
            <a:endParaRPr lang="en-GB" dirty="0"/>
          </a:p>
        </p:txBody>
      </p:sp>
      <p:sp>
        <p:nvSpPr>
          <p:cNvPr id="4" name="Footer Placeholder 3">
            <a:extLst>
              <a:ext uri="{FF2B5EF4-FFF2-40B4-BE49-F238E27FC236}">
                <a16:creationId xmlns:a16="http://schemas.microsoft.com/office/drawing/2014/main" id="{9FA4CBB1-26C9-17AB-F697-5CC1BCFD49CC}"/>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906036618"/>
      </p:ext>
    </p:extLst>
  </p:cSld>
  <p:clrMapOvr>
    <a:masterClrMapping/>
  </p:clrMapOvr>
  <p:transition spd="slow">
    <p:zoom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8F3E-B124-737A-19B5-242314BBD4E0}"/>
              </a:ext>
            </a:extLst>
          </p:cNvPr>
          <p:cNvSpPr>
            <a:spLocks noGrp="1"/>
          </p:cNvSpPr>
          <p:nvPr>
            <p:ph type="title"/>
          </p:nvPr>
        </p:nvSpPr>
        <p:spPr/>
        <p:txBody>
          <a:bodyPr/>
          <a:lstStyle/>
          <a:p>
            <a:r>
              <a:rPr lang="en-GB" dirty="0"/>
              <a:t>Outlines</a:t>
            </a:r>
          </a:p>
        </p:txBody>
      </p:sp>
      <p:sp>
        <p:nvSpPr>
          <p:cNvPr id="3" name="Content Placeholder 2">
            <a:extLst>
              <a:ext uri="{FF2B5EF4-FFF2-40B4-BE49-F238E27FC236}">
                <a16:creationId xmlns:a16="http://schemas.microsoft.com/office/drawing/2014/main" id="{5500E011-9F98-6A37-372B-7A290E66016F}"/>
              </a:ext>
            </a:extLst>
          </p:cNvPr>
          <p:cNvSpPr>
            <a:spLocks noGrp="1"/>
          </p:cNvSpPr>
          <p:nvPr>
            <p:ph idx="1"/>
          </p:nvPr>
        </p:nvSpPr>
        <p:spPr/>
        <p:txBody>
          <a:bodyPr/>
          <a:lstStyle/>
          <a:p>
            <a:r>
              <a:rPr lang="en-GB" dirty="0"/>
              <a:t>AI in general</a:t>
            </a:r>
          </a:p>
          <a:p>
            <a:pPr lvl="1"/>
            <a:r>
              <a:rPr lang="en-GB" dirty="0"/>
              <a:t>What is intelligence?</a:t>
            </a:r>
          </a:p>
          <a:p>
            <a:pPr lvl="1"/>
            <a:r>
              <a:rPr lang="en-GB" dirty="0"/>
              <a:t>Why now? (3nd wave)</a:t>
            </a:r>
          </a:p>
          <a:p>
            <a:pPr lvl="1"/>
            <a:r>
              <a:rPr lang="en-GB" dirty="0"/>
              <a:t>What is different this time? (NN and machine learning)</a:t>
            </a:r>
          </a:p>
          <a:p>
            <a:r>
              <a:rPr lang="en-GB" dirty="0"/>
              <a:t>Artificial Neural Networks</a:t>
            </a:r>
          </a:p>
          <a:p>
            <a:pPr lvl="1"/>
            <a:r>
              <a:rPr lang="en-GB" dirty="0"/>
              <a:t>What is ANN? (Biology – brain, Math – Function </a:t>
            </a:r>
            <a:r>
              <a:rPr lang="en-GB" i="1" dirty="0"/>
              <a:t>f, </a:t>
            </a:r>
            <a:r>
              <a:rPr lang="en-GB" dirty="0"/>
              <a:t>and computing – computing and memory)</a:t>
            </a:r>
          </a:p>
          <a:p>
            <a:pPr lvl="1"/>
            <a:r>
              <a:rPr lang="en-GB" dirty="0"/>
              <a:t>ANN components</a:t>
            </a:r>
          </a:p>
          <a:p>
            <a:pPr lvl="1"/>
            <a:r>
              <a:rPr lang="en-GB" dirty="0"/>
              <a:t>Active functions</a:t>
            </a:r>
          </a:p>
          <a:p>
            <a:pPr lvl="1"/>
            <a:r>
              <a:rPr lang="en-GB" dirty="0"/>
              <a:t>ANN types</a:t>
            </a:r>
          </a:p>
          <a:p>
            <a:pPr lvl="1"/>
            <a:r>
              <a:rPr lang="en-GB" dirty="0"/>
              <a:t>ANN applications (IT)</a:t>
            </a:r>
          </a:p>
        </p:txBody>
      </p:sp>
      <p:sp>
        <p:nvSpPr>
          <p:cNvPr id="4" name="Footer Placeholder 3">
            <a:extLst>
              <a:ext uri="{FF2B5EF4-FFF2-40B4-BE49-F238E27FC236}">
                <a16:creationId xmlns:a16="http://schemas.microsoft.com/office/drawing/2014/main" id="{8F3B8537-56C6-9AE0-3512-8C846558299D}"/>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92218201"/>
      </p:ext>
    </p:extLst>
  </p:cSld>
  <p:clrMapOvr>
    <a:masterClrMapping/>
  </p:clrMapOvr>
  <p:transition spd="slow">
    <p:zoom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7EB0-3243-20A5-7D5A-FB656FF0110C}"/>
              </a:ext>
            </a:extLst>
          </p:cNvPr>
          <p:cNvSpPr>
            <a:spLocks noGrp="1"/>
          </p:cNvSpPr>
          <p:nvPr>
            <p:ph type="title"/>
          </p:nvPr>
        </p:nvSpPr>
        <p:spPr>
          <a:xfrm>
            <a:off x="1072952" y="277788"/>
            <a:ext cx="8071048" cy="685800"/>
          </a:xfrm>
        </p:spPr>
        <p:txBody>
          <a:bodyPr/>
          <a:lstStyle/>
          <a:p>
            <a:r>
              <a:rPr lang="en-GB" dirty="0"/>
              <a:t>Sigmoid/Logistic Activation Function </a:t>
            </a:r>
          </a:p>
        </p:txBody>
      </p:sp>
      <p:sp>
        <p:nvSpPr>
          <p:cNvPr id="3" name="Content Placeholder 2">
            <a:extLst>
              <a:ext uri="{FF2B5EF4-FFF2-40B4-BE49-F238E27FC236}">
                <a16:creationId xmlns:a16="http://schemas.microsoft.com/office/drawing/2014/main" id="{6726982B-987D-E377-BC11-EB855B5DE253}"/>
              </a:ext>
            </a:extLst>
          </p:cNvPr>
          <p:cNvSpPr>
            <a:spLocks noGrp="1"/>
          </p:cNvSpPr>
          <p:nvPr>
            <p:ph idx="1"/>
          </p:nvPr>
        </p:nvSpPr>
        <p:spPr>
          <a:xfrm>
            <a:off x="323528" y="1380137"/>
            <a:ext cx="8496944" cy="2160240"/>
          </a:xfrm>
        </p:spPr>
        <p:txBody>
          <a:bodyPr/>
          <a:lstStyle/>
          <a:p>
            <a:pPr algn="l"/>
            <a:r>
              <a:rPr lang="en-GB" b="0" i="0" dirty="0">
                <a:solidFill>
                  <a:srgbClr val="060913"/>
                </a:solidFill>
                <a:effectLst/>
                <a:latin typeface="Inter"/>
              </a:rPr>
              <a:t>This function takes any real value as input and outputs values in the range of -1 to -1 (0 to 1). The larger the input (more positive), the closer the output value will be to 1.0, whereas the smaller the input (more negative), the closer the output will be to -1 (or 0.0), as shown below.</a:t>
            </a:r>
          </a:p>
          <a:p>
            <a:endParaRPr lang="en-GB" dirty="0"/>
          </a:p>
        </p:txBody>
      </p:sp>
      <p:sp>
        <p:nvSpPr>
          <p:cNvPr id="4" name="Footer Placeholder 3">
            <a:extLst>
              <a:ext uri="{FF2B5EF4-FFF2-40B4-BE49-F238E27FC236}">
                <a16:creationId xmlns:a16="http://schemas.microsoft.com/office/drawing/2014/main" id="{32C95CA3-CABB-5F33-166E-392B5EAA4D71}"/>
              </a:ext>
            </a:extLst>
          </p:cNvPr>
          <p:cNvSpPr>
            <a:spLocks noGrp="1"/>
          </p:cNvSpPr>
          <p:nvPr>
            <p:ph type="ftr" sz="quarter" idx="11"/>
          </p:nvPr>
        </p:nvSpPr>
        <p:spPr/>
        <p:txBody>
          <a:bodyPr/>
          <a:lstStyle/>
          <a:p>
            <a:pPr algn="l"/>
            <a:r>
              <a:rPr lang="en-GB"/>
              <a:t>CIS041-3 Advanced Information Technology</a:t>
            </a:r>
            <a:endParaRPr lang="en-US" dirty="0"/>
          </a:p>
        </p:txBody>
      </p:sp>
      <p:pic>
        <p:nvPicPr>
          <p:cNvPr id="6" name="Picture 5">
            <a:extLst>
              <a:ext uri="{FF2B5EF4-FFF2-40B4-BE49-F238E27FC236}">
                <a16:creationId xmlns:a16="http://schemas.microsoft.com/office/drawing/2014/main" id="{D2DDE48E-EC3C-670C-63F4-38570199A8E9}"/>
              </a:ext>
            </a:extLst>
          </p:cNvPr>
          <p:cNvPicPr>
            <a:picLocks noChangeAspect="1"/>
          </p:cNvPicPr>
          <p:nvPr/>
        </p:nvPicPr>
        <p:blipFill>
          <a:blip r:embed="rId2"/>
          <a:stretch>
            <a:fillRect/>
          </a:stretch>
        </p:blipFill>
        <p:spPr>
          <a:xfrm>
            <a:off x="683568" y="3726455"/>
            <a:ext cx="2143424" cy="2105319"/>
          </a:xfrm>
          <a:prstGeom prst="rect">
            <a:avLst/>
          </a:prstGeom>
        </p:spPr>
      </p:pic>
      <p:pic>
        <p:nvPicPr>
          <p:cNvPr id="8" name="Picture 7">
            <a:extLst>
              <a:ext uri="{FF2B5EF4-FFF2-40B4-BE49-F238E27FC236}">
                <a16:creationId xmlns:a16="http://schemas.microsoft.com/office/drawing/2014/main" id="{947A0370-BD59-D60D-9D6D-50A900EDCCF6}"/>
              </a:ext>
            </a:extLst>
          </p:cNvPr>
          <p:cNvPicPr>
            <a:picLocks noChangeAspect="1"/>
          </p:cNvPicPr>
          <p:nvPr/>
        </p:nvPicPr>
        <p:blipFill>
          <a:blip r:embed="rId3"/>
          <a:stretch>
            <a:fillRect/>
          </a:stretch>
        </p:blipFill>
        <p:spPr>
          <a:xfrm>
            <a:off x="4788024" y="3506255"/>
            <a:ext cx="2376264" cy="901341"/>
          </a:xfrm>
          <a:prstGeom prst="rect">
            <a:avLst/>
          </a:prstGeom>
        </p:spPr>
      </p:pic>
      <p:pic>
        <p:nvPicPr>
          <p:cNvPr id="10" name="Picture 9">
            <a:extLst>
              <a:ext uri="{FF2B5EF4-FFF2-40B4-BE49-F238E27FC236}">
                <a16:creationId xmlns:a16="http://schemas.microsoft.com/office/drawing/2014/main" id="{BAAC0FA5-0DAF-B86E-E105-A694C43A28B0}"/>
              </a:ext>
            </a:extLst>
          </p:cNvPr>
          <p:cNvPicPr>
            <a:picLocks noChangeAspect="1"/>
          </p:cNvPicPr>
          <p:nvPr/>
        </p:nvPicPr>
        <p:blipFill>
          <a:blip r:embed="rId4"/>
          <a:stretch>
            <a:fillRect/>
          </a:stretch>
        </p:blipFill>
        <p:spPr>
          <a:xfrm>
            <a:off x="4498380" y="4687898"/>
            <a:ext cx="3757706" cy="901341"/>
          </a:xfrm>
          <a:prstGeom prst="rect">
            <a:avLst/>
          </a:prstGeom>
        </p:spPr>
      </p:pic>
    </p:spTree>
    <p:extLst>
      <p:ext uri="{BB962C8B-B14F-4D97-AF65-F5344CB8AC3E}">
        <p14:creationId xmlns:p14="http://schemas.microsoft.com/office/powerpoint/2010/main" val="902182419"/>
      </p:ext>
    </p:extLst>
  </p:cSld>
  <p:clrMapOvr>
    <a:masterClrMapping/>
  </p:clrMapOvr>
  <p:transition spd="slow">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F878-7176-00A4-225B-C569A2DBBBB9}"/>
              </a:ext>
            </a:extLst>
          </p:cNvPr>
          <p:cNvSpPr>
            <a:spLocks noGrp="1"/>
          </p:cNvSpPr>
          <p:nvPr>
            <p:ph type="title"/>
          </p:nvPr>
        </p:nvSpPr>
        <p:spPr/>
        <p:txBody>
          <a:bodyPr/>
          <a:lstStyle/>
          <a:p>
            <a:r>
              <a:rPr lang="en-GB" dirty="0" err="1"/>
              <a:t>ReLU</a:t>
            </a:r>
            <a:r>
              <a:rPr lang="en-GB" dirty="0"/>
              <a:t> Function</a:t>
            </a:r>
          </a:p>
        </p:txBody>
      </p:sp>
      <p:sp>
        <p:nvSpPr>
          <p:cNvPr id="3" name="Content Placeholder 2">
            <a:extLst>
              <a:ext uri="{FF2B5EF4-FFF2-40B4-BE49-F238E27FC236}">
                <a16:creationId xmlns:a16="http://schemas.microsoft.com/office/drawing/2014/main" id="{A50BC4A3-3926-E518-A522-AD775906E4E0}"/>
              </a:ext>
            </a:extLst>
          </p:cNvPr>
          <p:cNvSpPr>
            <a:spLocks noGrp="1"/>
          </p:cNvSpPr>
          <p:nvPr>
            <p:ph idx="1"/>
          </p:nvPr>
        </p:nvSpPr>
        <p:spPr>
          <a:xfrm>
            <a:off x="395536" y="1556792"/>
            <a:ext cx="8215064" cy="1512168"/>
          </a:xfrm>
        </p:spPr>
        <p:txBody>
          <a:bodyPr/>
          <a:lstStyle/>
          <a:p>
            <a:pPr algn="l"/>
            <a:r>
              <a:rPr lang="en-GB" b="0" i="0" dirty="0" err="1">
                <a:solidFill>
                  <a:srgbClr val="060913"/>
                </a:solidFill>
                <a:effectLst/>
                <a:latin typeface="Inter"/>
              </a:rPr>
              <a:t>ReLU</a:t>
            </a:r>
            <a:r>
              <a:rPr lang="en-GB" b="0" i="0" dirty="0">
                <a:solidFill>
                  <a:srgbClr val="060913"/>
                </a:solidFill>
                <a:effectLst/>
                <a:latin typeface="Inter"/>
              </a:rPr>
              <a:t> stands for Rectified Linear Unit. The main catch here is that the </a:t>
            </a:r>
            <a:r>
              <a:rPr lang="en-GB" b="0" i="0" dirty="0" err="1">
                <a:solidFill>
                  <a:srgbClr val="060913"/>
                </a:solidFill>
                <a:effectLst/>
                <a:latin typeface="Inter"/>
              </a:rPr>
              <a:t>ReLU</a:t>
            </a:r>
            <a:r>
              <a:rPr lang="en-GB" b="0" i="0" dirty="0">
                <a:solidFill>
                  <a:srgbClr val="060913"/>
                </a:solidFill>
                <a:effectLst/>
                <a:latin typeface="Inter"/>
              </a:rPr>
              <a:t> function does not activate all the neurons at the same time. The neurons will only be deactivated if the output of the linear transformation is less than 0.</a:t>
            </a:r>
          </a:p>
          <a:p>
            <a:endParaRPr lang="en-GB" dirty="0"/>
          </a:p>
        </p:txBody>
      </p:sp>
      <p:sp>
        <p:nvSpPr>
          <p:cNvPr id="4" name="Footer Placeholder 3">
            <a:extLst>
              <a:ext uri="{FF2B5EF4-FFF2-40B4-BE49-F238E27FC236}">
                <a16:creationId xmlns:a16="http://schemas.microsoft.com/office/drawing/2014/main" id="{F266C706-3349-C6FF-D6BA-9506AD47D199}"/>
              </a:ext>
            </a:extLst>
          </p:cNvPr>
          <p:cNvSpPr>
            <a:spLocks noGrp="1"/>
          </p:cNvSpPr>
          <p:nvPr>
            <p:ph type="ftr" sz="quarter" idx="11"/>
          </p:nvPr>
        </p:nvSpPr>
        <p:spPr/>
        <p:txBody>
          <a:bodyPr/>
          <a:lstStyle/>
          <a:p>
            <a:pPr algn="l"/>
            <a:r>
              <a:rPr lang="en-GB"/>
              <a:t>CIS041-3 Advanced Information Technology</a:t>
            </a:r>
            <a:endParaRPr lang="en-US" dirty="0"/>
          </a:p>
        </p:txBody>
      </p:sp>
      <p:pic>
        <p:nvPicPr>
          <p:cNvPr id="6" name="Picture 5">
            <a:extLst>
              <a:ext uri="{FF2B5EF4-FFF2-40B4-BE49-F238E27FC236}">
                <a16:creationId xmlns:a16="http://schemas.microsoft.com/office/drawing/2014/main" id="{8EA01FC9-E7B4-300A-A88F-0B912E238D16}"/>
              </a:ext>
            </a:extLst>
          </p:cNvPr>
          <p:cNvPicPr>
            <a:picLocks noChangeAspect="1"/>
          </p:cNvPicPr>
          <p:nvPr/>
        </p:nvPicPr>
        <p:blipFill>
          <a:blip r:embed="rId2"/>
          <a:stretch>
            <a:fillRect/>
          </a:stretch>
        </p:blipFill>
        <p:spPr>
          <a:xfrm>
            <a:off x="971600" y="3566096"/>
            <a:ext cx="2981741" cy="2105319"/>
          </a:xfrm>
          <a:prstGeom prst="rect">
            <a:avLst/>
          </a:prstGeom>
        </p:spPr>
      </p:pic>
      <p:pic>
        <p:nvPicPr>
          <p:cNvPr id="8" name="Picture 7">
            <a:extLst>
              <a:ext uri="{FF2B5EF4-FFF2-40B4-BE49-F238E27FC236}">
                <a16:creationId xmlns:a16="http://schemas.microsoft.com/office/drawing/2014/main" id="{34D3B5A8-2477-F2C0-6DED-355BE8FE7C5E}"/>
              </a:ext>
            </a:extLst>
          </p:cNvPr>
          <p:cNvPicPr>
            <a:picLocks noChangeAspect="1"/>
          </p:cNvPicPr>
          <p:nvPr/>
        </p:nvPicPr>
        <p:blipFill>
          <a:blip r:embed="rId3"/>
          <a:stretch>
            <a:fillRect/>
          </a:stretch>
        </p:blipFill>
        <p:spPr>
          <a:xfrm>
            <a:off x="4860032" y="4149080"/>
            <a:ext cx="3036206" cy="693990"/>
          </a:xfrm>
          <a:prstGeom prst="rect">
            <a:avLst/>
          </a:prstGeom>
        </p:spPr>
      </p:pic>
    </p:spTree>
    <p:extLst>
      <p:ext uri="{BB962C8B-B14F-4D97-AF65-F5344CB8AC3E}">
        <p14:creationId xmlns:p14="http://schemas.microsoft.com/office/powerpoint/2010/main" val="4120304291"/>
      </p:ext>
    </p:extLst>
  </p:cSld>
  <p:clrMapOvr>
    <a:masterClrMapping/>
  </p:clrMapOvr>
  <p:transition spd="slow">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AB99-3BAE-EC9F-CD30-9D5FE851ADF7}"/>
              </a:ext>
            </a:extLst>
          </p:cNvPr>
          <p:cNvSpPr>
            <a:spLocks noGrp="1"/>
          </p:cNvSpPr>
          <p:nvPr>
            <p:ph type="title"/>
          </p:nvPr>
        </p:nvSpPr>
        <p:spPr/>
        <p:txBody>
          <a:bodyPr/>
          <a:lstStyle/>
          <a:p>
            <a:r>
              <a:rPr lang="en-GB" dirty="0" err="1"/>
              <a:t>Softmax</a:t>
            </a:r>
            <a:r>
              <a:rPr lang="en-GB" dirty="0"/>
              <a:t> Function*</a:t>
            </a:r>
          </a:p>
        </p:txBody>
      </p:sp>
      <p:sp>
        <p:nvSpPr>
          <p:cNvPr id="3" name="Content Placeholder 2">
            <a:extLst>
              <a:ext uri="{FF2B5EF4-FFF2-40B4-BE49-F238E27FC236}">
                <a16:creationId xmlns:a16="http://schemas.microsoft.com/office/drawing/2014/main" id="{94D73F0B-187A-CC9D-2AEF-22E94FA4C8C5}"/>
              </a:ext>
            </a:extLst>
          </p:cNvPr>
          <p:cNvSpPr>
            <a:spLocks noGrp="1"/>
          </p:cNvSpPr>
          <p:nvPr>
            <p:ph idx="1"/>
          </p:nvPr>
        </p:nvSpPr>
        <p:spPr>
          <a:xfrm>
            <a:off x="395536" y="1412776"/>
            <a:ext cx="8424936" cy="2736304"/>
          </a:xfrm>
        </p:spPr>
        <p:txBody>
          <a:bodyPr/>
          <a:lstStyle/>
          <a:p>
            <a:r>
              <a:rPr lang="en-GB" b="0" i="0" dirty="0" err="1">
                <a:solidFill>
                  <a:srgbClr val="060913"/>
                </a:solidFill>
                <a:effectLst/>
                <a:latin typeface="Inter"/>
              </a:rPr>
              <a:t>Softmax</a:t>
            </a:r>
            <a:r>
              <a:rPr lang="en-GB" b="0" i="0" dirty="0">
                <a:solidFill>
                  <a:srgbClr val="060913"/>
                </a:solidFill>
                <a:effectLst/>
                <a:latin typeface="Inter"/>
              </a:rPr>
              <a:t> activation function, is also called </a:t>
            </a:r>
            <a:r>
              <a:rPr lang="en-GB" b="0" i="0" dirty="0" err="1">
                <a:solidFill>
                  <a:srgbClr val="060913"/>
                </a:solidFill>
                <a:effectLst/>
                <a:latin typeface="Inter"/>
              </a:rPr>
              <a:t>softargmax</a:t>
            </a:r>
            <a:r>
              <a:rPr lang="en-GB" b="0" i="0" dirty="0">
                <a:solidFill>
                  <a:srgbClr val="060913"/>
                </a:solidFill>
                <a:effectLst/>
                <a:latin typeface="Inter"/>
              </a:rPr>
              <a:t> or normalized exponential function, </a:t>
            </a:r>
          </a:p>
          <a:p>
            <a:r>
              <a:rPr lang="en-GB" b="0" i="0" dirty="0">
                <a:solidFill>
                  <a:srgbClr val="060913"/>
                </a:solidFill>
                <a:effectLst/>
                <a:latin typeface="Inter"/>
              </a:rPr>
              <a:t>it converts a vector of K real numbers into a </a:t>
            </a:r>
            <a:r>
              <a:rPr lang="en-GB" b="0" i="0" dirty="0">
                <a:solidFill>
                  <a:srgbClr val="FF0000"/>
                </a:solidFill>
                <a:effectLst/>
                <a:latin typeface="Inter"/>
              </a:rPr>
              <a:t>probability distribution </a:t>
            </a:r>
            <a:r>
              <a:rPr lang="en-GB" b="0" i="0" dirty="0">
                <a:solidFill>
                  <a:srgbClr val="060913"/>
                </a:solidFill>
                <a:effectLst/>
                <a:latin typeface="Inter"/>
              </a:rPr>
              <a:t>of K possible outcomes (the sum will be 1). </a:t>
            </a:r>
          </a:p>
          <a:p>
            <a:r>
              <a:rPr lang="en-GB" b="0" i="0" dirty="0">
                <a:solidFill>
                  <a:srgbClr val="060913"/>
                </a:solidFill>
                <a:effectLst/>
                <a:latin typeface="Inter"/>
              </a:rPr>
              <a:t>It is a generalization of the logistic function and is often used as the </a:t>
            </a:r>
            <a:r>
              <a:rPr lang="en-GB" b="1" i="0" dirty="0">
                <a:solidFill>
                  <a:srgbClr val="060913"/>
                </a:solidFill>
                <a:effectLst/>
                <a:latin typeface="Inter"/>
              </a:rPr>
              <a:t>last activation function </a:t>
            </a:r>
            <a:r>
              <a:rPr lang="en-GB" b="0" i="0" dirty="0">
                <a:solidFill>
                  <a:srgbClr val="060913"/>
                </a:solidFill>
                <a:effectLst/>
                <a:latin typeface="Inter"/>
              </a:rPr>
              <a:t>of a neural network to normalize the output of a network to a probability distribution</a:t>
            </a:r>
            <a:endParaRPr lang="en-GB" dirty="0"/>
          </a:p>
        </p:txBody>
      </p:sp>
      <p:sp>
        <p:nvSpPr>
          <p:cNvPr id="4" name="Footer Placeholder 3">
            <a:extLst>
              <a:ext uri="{FF2B5EF4-FFF2-40B4-BE49-F238E27FC236}">
                <a16:creationId xmlns:a16="http://schemas.microsoft.com/office/drawing/2014/main" id="{A6491A7B-5407-D2E5-5DCB-A6F0C447ECFF}"/>
              </a:ext>
            </a:extLst>
          </p:cNvPr>
          <p:cNvSpPr>
            <a:spLocks noGrp="1"/>
          </p:cNvSpPr>
          <p:nvPr>
            <p:ph type="ftr" sz="quarter" idx="11"/>
          </p:nvPr>
        </p:nvSpPr>
        <p:spPr/>
        <p:txBody>
          <a:bodyPr/>
          <a:lstStyle/>
          <a:p>
            <a:pPr algn="l"/>
            <a:r>
              <a:rPr lang="en-GB"/>
              <a:t>CIS041-3 Advanced Information Technology</a:t>
            </a:r>
            <a:endParaRPr lang="en-US" dirty="0"/>
          </a:p>
        </p:txBody>
      </p:sp>
      <p:pic>
        <p:nvPicPr>
          <p:cNvPr id="6" name="Picture 5">
            <a:extLst>
              <a:ext uri="{FF2B5EF4-FFF2-40B4-BE49-F238E27FC236}">
                <a16:creationId xmlns:a16="http://schemas.microsoft.com/office/drawing/2014/main" id="{BE4283D5-9DF1-9D60-649C-B6F498FA75C7}"/>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331640" y="4329023"/>
            <a:ext cx="6624736" cy="372949"/>
          </a:xfrm>
          <a:prstGeom prst="rect">
            <a:avLst/>
          </a:prstGeom>
        </p:spPr>
      </p:pic>
      <p:pic>
        <p:nvPicPr>
          <p:cNvPr id="8" name="Picture 7">
            <a:extLst>
              <a:ext uri="{FF2B5EF4-FFF2-40B4-BE49-F238E27FC236}">
                <a16:creationId xmlns:a16="http://schemas.microsoft.com/office/drawing/2014/main" id="{A771B4D3-836E-21F1-B9F4-1A34AB4DAB8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24877" y="4881915"/>
            <a:ext cx="4047123" cy="1065032"/>
          </a:xfrm>
          <a:prstGeom prst="rect">
            <a:avLst/>
          </a:prstGeom>
        </p:spPr>
      </p:pic>
      <p:sp>
        <p:nvSpPr>
          <p:cNvPr id="10" name="TextBox 9">
            <a:extLst>
              <a:ext uri="{FF2B5EF4-FFF2-40B4-BE49-F238E27FC236}">
                <a16:creationId xmlns:a16="http://schemas.microsoft.com/office/drawing/2014/main" id="{F3EB1A58-0F0B-E9A4-7E10-AF499FDC4F64}"/>
              </a:ext>
            </a:extLst>
          </p:cNvPr>
          <p:cNvSpPr txBox="1"/>
          <p:nvPr/>
        </p:nvSpPr>
        <p:spPr>
          <a:xfrm>
            <a:off x="4361387" y="5582338"/>
            <a:ext cx="4352462" cy="369332"/>
          </a:xfrm>
          <a:prstGeom prst="rect">
            <a:avLst/>
          </a:prstGeom>
          <a:noFill/>
        </p:spPr>
        <p:txBody>
          <a:bodyPr wrap="square">
            <a:spAutoFit/>
          </a:bodyPr>
          <a:lstStyle/>
          <a:p>
            <a:r>
              <a:rPr lang="en-GB" sz="1800" dirty="0"/>
              <a:t>[1.8, 0.9, 0.68]=&gt;[0.58, 0.23, 0.19]</a:t>
            </a:r>
          </a:p>
        </p:txBody>
      </p:sp>
    </p:spTree>
    <p:extLst>
      <p:ext uri="{BB962C8B-B14F-4D97-AF65-F5344CB8AC3E}">
        <p14:creationId xmlns:p14="http://schemas.microsoft.com/office/powerpoint/2010/main" val="881130669"/>
      </p:ext>
    </p:extLst>
  </p:cSld>
  <p:clrMapOvr>
    <a:masterClrMapping/>
  </p:clrMapOvr>
  <p:transition spd="slow">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106F-D613-6DB9-D6DB-94C1D3F01D54}"/>
              </a:ext>
            </a:extLst>
          </p:cNvPr>
          <p:cNvSpPr>
            <a:spLocks noGrp="1"/>
          </p:cNvSpPr>
          <p:nvPr>
            <p:ph type="title"/>
          </p:nvPr>
        </p:nvSpPr>
        <p:spPr/>
        <p:txBody>
          <a:bodyPr/>
          <a:lstStyle/>
          <a:p>
            <a:r>
              <a:rPr lang="en-GB" dirty="0"/>
              <a:t>Six basic types of Artificial Neural Networks</a:t>
            </a:r>
          </a:p>
        </p:txBody>
      </p:sp>
      <p:sp>
        <p:nvSpPr>
          <p:cNvPr id="3" name="Content Placeholder 2">
            <a:extLst>
              <a:ext uri="{FF2B5EF4-FFF2-40B4-BE49-F238E27FC236}">
                <a16:creationId xmlns:a16="http://schemas.microsoft.com/office/drawing/2014/main" id="{7191238F-1DC6-ECC3-BC2B-D9A44307D83D}"/>
              </a:ext>
            </a:extLst>
          </p:cNvPr>
          <p:cNvSpPr>
            <a:spLocks noGrp="1"/>
          </p:cNvSpPr>
          <p:nvPr>
            <p:ph idx="1"/>
          </p:nvPr>
        </p:nvSpPr>
        <p:spPr>
          <a:xfrm>
            <a:off x="683568" y="1766978"/>
            <a:ext cx="8215064" cy="3024336"/>
          </a:xfrm>
        </p:spPr>
        <p:txBody>
          <a:bodyPr/>
          <a:lstStyle/>
          <a:p>
            <a:pPr marL="457200" indent="-457200">
              <a:buFont typeface="+mj-lt"/>
              <a:buAutoNum type="arabicPeriod"/>
            </a:pPr>
            <a:r>
              <a:rPr lang="en-GB" b="0" i="0" dirty="0">
                <a:solidFill>
                  <a:srgbClr val="000000"/>
                </a:solidFill>
                <a:effectLst/>
                <a:latin typeface="Lora" pitchFamily="2" charset="0"/>
              </a:rPr>
              <a:t>Perceptron</a:t>
            </a:r>
          </a:p>
          <a:p>
            <a:pPr marL="457200" indent="-457200">
              <a:buFont typeface="+mj-lt"/>
              <a:buAutoNum type="arabicPeriod"/>
            </a:pPr>
            <a:r>
              <a:rPr lang="en-US" b="1" dirty="0">
                <a:solidFill>
                  <a:srgbClr val="000000"/>
                </a:solidFill>
                <a:latin typeface="Lora" pitchFamily="2" charset="0"/>
              </a:rPr>
              <a:t>M</a:t>
            </a:r>
            <a:r>
              <a:rPr lang="en-GB" b="1" i="0" dirty="0" err="1">
                <a:solidFill>
                  <a:srgbClr val="000000"/>
                </a:solidFill>
                <a:effectLst/>
                <a:latin typeface="Lora" pitchFamily="2" charset="0"/>
              </a:rPr>
              <a:t>ulti</a:t>
            </a:r>
            <a:r>
              <a:rPr lang="en-GB" b="1" i="0" dirty="0">
                <a:solidFill>
                  <a:srgbClr val="000000"/>
                </a:solidFill>
                <a:effectLst/>
                <a:latin typeface="Lora" pitchFamily="2" charset="0"/>
              </a:rPr>
              <a:t>-layer perceptron</a:t>
            </a:r>
            <a:r>
              <a:rPr lang="en-GB" b="0" i="0" dirty="0">
                <a:solidFill>
                  <a:srgbClr val="000000"/>
                </a:solidFill>
                <a:effectLst/>
                <a:latin typeface="Lora" pitchFamily="2" charset="0"/>
              </a:rPr>
              <a:t> (</a:t>
            </a:r>
            <a:r>
              <a:rPr lang="en-GB" b="1" i="0" dirty="0">
                <a:solidFill>
                  <a:srgbClr val="000000"/>
                </a:solidFill>
                <a:effectLst/>
                <a:latin typeface="Lora" pitchFamily="2" charset="0"/>
              </a:rPr>
              <a:t>MLP</a:t>
            </a:r>
            <a:r>
              <a:rPr lang="en-GB" b="0" i="0" dirty="0">
                <a:solidFill>
                  <a:srgbClr val="000000"/>
                </a:solidFill>
                <a:effectLst/>
                <a:latin typeface="Lora" pitchFamily="2" charset="0"/>
              </a:rPr>
              <a:t>)</a:t>
            </a:r>
          </a:p>
          <a:p>
            <a:pPr marL="457200" indent="-457200">
              <a:buFont typeface="+mj-lt"/>
              <a:buAutoNum type="arabicPeriod"/>
            </a:pPr>
            <a:r>
              <a:rPr lang="en-GB" dirty="0">
                <a:solidFill>
                  <a:srgbClr val="000000"/>
                </a:solidFill>
                <a:latin typeface="Lora" pitchFamily="2" charset="0"/>
              </a:rPr>
              <a:t>C</a:t>
            </a:r>
            <a:r>
              <a:rPr lang="en-GB" b="0" i="0" dirty="0">
                <a:solidFill>
                  <a:srgbClr val="000000"/>
                </a:solidFill>
                <a:effectLst/>
                <a:latin typeface="Lora" pitchFamily="2" charset="0"/>
              </a:rPr>
              <a:t>onvolutional neural network (CNN</a:t>
            </a:r>
            <a:r>
              <a:rPr lang="en-GB" dirty="0">
                <a:solidFill>
                  <a:srgbClr val="000000"/>
                </a:solidFill>
                <a:latin typeface="Lora" pitchFamily="2" charset="0"/>
              </a:rPr>
              <a:t>)</a:t>
            </a:r>
          </a:p>
          <a:p>
            <a:pPr marL="457200" indent="-457200">
              <a:buFont typeface="+mj-lt"/>
              <a:buAutoNum type="arabicPeriod"/>
            </a:pPr>
            <a:r>
              <a:rPr lang="en-GB" b="0" i="0" dirty="0">
                <a:solidFill>
                  <a:srgbClr val="000000"/>
                </a:solidFill>
                <a:effectLst/>
                <a:latin typeface="Lora" pitchFamily="2" charset="0"/>
              </a:rPr>
              <a:t>Recurrent neural network (RNN)</a:t>
            </a:r>
          </a:p>
          <a:p>
            <a:pPr marL="457200" indent="-457200">
              <a:buFont typeface="+mj-lt"/>
              <a:buAutoNum type="arabicPeriod"/>
            </a:pPr>
            <a:r>
              <a:rPr lang="en-GB" b="0" i="0" dirty="0">
                <a:solidFill>
                  <a:srgbClr val="000000"/>
                </a:solidFill>
                <a:effectLst/>
                <a:latin typeface="Lora" pitchFamily="2" charset="0"/>
              </a:rPr>
              <a:t>Long short-term memory (LSTM)</a:t>
            </a:r>
          </a:p>
          <a:p>
            <a:pPr marL="457200" indent="-457200">
              <a:buFont typeface="+mj-lt"/>
              <a:buAutoNum type="arabicPeriod"/>
            </a:pPr>
            <a:r>
              <a:rPr lang="en-GB" b="0" i="0" dirty="0">
                <a:solidFill>
                  <a:srgbClr val="000000"/>
                </a:solidFill>
                <a:effectLst/>
                <a:latin typeface="Lora" pitchFamily="2" charset="0"/>
              </a:rPr>
              <a:t>Generative Adversarial Networks (GNN)</a:t>
            </a:r>
          </a:p>
          <a:p>
            <a:endParaRPr lang="en-GB" b="0" i="0" dirty="0">
              <a:solidFill>
                <a:srgbClr val="000000"/>
              </a:solidFill>
              <a:effectLst/>
              <a:latin typeface="Lora" pitchFamily="2" charset="0"/>
            </a:endParaRPr>
          </a:p>
          <a:p>
            <a:r>
              <a:rPr lang="en-US" altLang="zh-CN" b="0" i="0" dirty="0">
                <a:solidFill>
                  <a:srgbClr val="000000"/>
                </a:solidFill>
                <a:effectLst/>
                <a:latin typeface="Lora" pitchFamily="2" charset="0"/>
              </a:rPr>
              <a:t>Hybrid</a:t>
            </a:r>
          </a:p>
          <a:p>
            <a:pPr lvl="1"/>
            <a:r>
              <a:rPr lang="en-GB" b="0" i="0" dirty="0">
                <a:solidFill>
                  <a:srgbClr val="000000"/>
                </a:solidFill>
                <a:effectLst/>
                <a:latin typeface="Lora" pitchFamily="2" charset="0"/>
              </a:rPr>
              <a:t>Encoder–decoder networks</a:t>
            </a:r>
          </a:p>
          <a:p>
            <a:pPr lvl="1"/>
            <a:r>
              <a:rPr lang="en-GB" b="0" i="0" dirty="0">
                <a:solidFill>
                  <a:srgbClr val="000000"/>
                </a:solidFill>
                <a:effectLst/>
                <a:latin typeface="Lora" pitchFamily="2" charset="0"/>
              </a:rPr>
              <a:t>competitive networks such as </a:t>
            </a:r>
            <a:r>
              <a:rPr lang="en-GB" b="0" i="0" u="none" strike="noStrike" dirty="0">
                <a:solidFill>
                  <a:srgbClr val="40BBE1"/>
                </a:solidFill>
                <a:effectLst/>
                <a:latin typeface="Lora" pitchFamily="2" charset="0"/>
                <a:hlinkClick r:id="rId2"/>
              </a:rPr>
              <a:t>generative adversarial networks</a:t>
            </a:r>
            <a:r>
              <a:rPr lang="en-GB" b="0" i="0" u="none" strike="noStrike" dirty="0">
                <a:solidFill>
                  <a:srgbClr val="40BBE1"/>
                </a:solidFill>
                <a:effectLst/>
                <a:latin typeface="Lora" pitchFamily="2" charset="0"/>
              </a:rPr>
              <a:t> </a:t>
            </a:r>
            <a:r>
              <a:rPr lang="zh-CN" altLang="en-US" b="0" i="0" u="none" strike="noStrike" dirty="0">
                <a:solidFill>
                  <a:srgbClr val="40BBE1"/>
                </a:solidFill>
                <a:effectLst/>
                <a:latin typeface="Lora" pitchFamily="2" charset="0"/>
              </a:rPr>
              <a:t>（</a:t>
            </a:r>
            <a:r>
              <a:rPr lang="en-US" altLang="zh-CN" b="0" i="0" u="none" strike="noStrike" dirty="0">
                <a:solidFill>
                  <a:srgbClr val="40BBE1"/>
                </a:solidFill>
                <a:effectLst/>
                <a:latin typeface="Lora" pitchFamily="2" charset="0"/>
              </a:rPr>
              <a:t>GNN</a:t>
            </a:r>
            <a:r>
              <a:rPr lang="zh-CN" altLang="en-US" b="0" i="0" u="none" strike="noStrike" dirty="0">
                <a:solidFill>
                  <a:srgbClr val="40BBE1"/>
                </a:solidFill>
                <a:effectLst/>
                <a:latin typeface="Lora" pitchFamily="2" charset="0"/>
              </a:rPr>
              <a:t>）</a:t>
            </a:r>
            <a:endParaRPr lang="en-GB" b="0" i="0" dirty="0">
              <a:solidFill>
                <a:srgbClr val="000000"/>
              </a:solidFill>
              <a:effectLst/>
              <a:latin typeface="Lora" pitchFamily="2" charset="0"/>
            </a:endParaRPr>
          </a:p>
          <a:p>
            <a:endParaRPr lang="en-GB" dirty="0"/>
          </a:p>
        </p:txBody>
      </p:sp>
      <p:sp>
        <p:nvSpPr>
          <p:cNvPr id="4" name="Footer Placeholder 3">
            <a:extLst>
              <a:ext uri="{FF2B5EF4-FFF2-40B4-BE49-F238E27FC236}">
                <a16:creationId xmlns:a16="http://schemas.microsoft.com/office/drawing/2014/main" id="{8FB93FAD-85DB-6166-CD47-EF3E3145AF57}"/>
              </a:ext>
            </a:extLst>
          </p:cNvPr>
          <p:cNvSpPr>
            <a:spLocks noGrp="1"/>
          </p:cNvSpPr>
          <p:nvPr>
            <p:ph type="ftr" sz="quarter" idx="11"/>
          </p:nvPr>
        </p:nvSpPr>
        <p:spPr/>
        <p:txBody>
          <a:bodyPr/>
          <a:lstStyle/>
          <a:p>
            <a:pPr algn="l"/>
            <a:r>
              <a:rPr lang="en-GB"/>
              <a:t>CIS041-3 Advanced Information Technology</a:t>
            </a:r>
            <a:endParaRPr lang="en-US" dirty="0"/>
          </a:p>
        </p:txBody>
      </p:sp>
      <p:sp>
        <p:nvSpPr>
          <p:cNvPr id="6" name="TextBox 5">
            <a:extLst>
              <a:ext uri="{FF2B5EF4-FFF2-40B4-BE49-F238E27FC236}">
                <a16:creationId xmlns:a16="http://schemas.microsoft.com/office/drawing/2014/main" id="{ECC5816C-C370-F4B2-51F1-F6F5F992731E}"/>
              </a:ext>
            </a:extLst>
          </p:cNvPr>
          <p:cNvSpPr txBox="1"/>
          <p:nvPr/>
        </p:nvSpPr>
        <p:spPr>
          <a:xfrm>
            <a:off x="464468" y="1349867"/>
            <a:ext cx="8334672" cy="584775"/>
          </a:xfrm>
          <a:prstGeom prst="rect">
            <a:avLst/>
          </a:prstGeom>
          <a:noFill/>
        </p:spPr>
        <p:txBody>
          <a:bodyPr wrap="square">
            <a:spAutoFit/>
          </a:bodyPr>
          <a:lstStyle/>
          <a:p>
            <a:r>
              <a:rPr lang="en-GB" sz="1600" b="0" dirty="0">
                <a:hlinkClick r:id="rId3"/>
              </a:rPr>
              <a:t>https://lionbridge.ai/articles/6-types-of-neural-networks-every-data-scientist-must-know/</a:t>
            </a:r>
            <a:endParaRPr lang="en-GB" sz="1600" b="0" dirty="0"/>
          </a:p>
          <a:p>
            <a:endParaRPr lang="en-GB" sz="1600" b="0" dirty="0"/>
          </a:p>
        </p:txBody>
      </p:sp>
    </p:spTree>
    <p:extLst>
      <p:ext uri="{BB962C8B-B14F-4D97-AF65-F5344CB8AC3E}">
        <p14:creationId xmlns:p14="http://schemas.microsoft.com/office/powerpoint/2010/main" val="1182288618"/>
      </p:ext>
    </p:extLst>
  </p:cSld>
  <p:clrMapOvr>
    <a:masterClrMapping/>
  </p:clrMapOvr>
  <p:transition spd="slow">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097EB-CDAC-4264-C773-585144D6F1F4}"/>
              </a:ext>
            </a:extLst>
          </p:cNvPr>
          <p:cNvSpPr>
            <a:spLocks noGrp="1"/>
          </p:cNvSpPr>
          <p:nvPr>
            <p:ph type="title"/>
          </p:nvPr>
        </p:nvSpPr>
        <p:spPr/>
        <p:txBody>
          <a:bodyPr/>
          <a:lstStyle/>
          <a:p>
            <a:r>
              <a:rPr lang="en-GB" dirty="0"/>
              <a:t>1. Perception</a:t>
            </a:r>
          </a:p>
        </p:txBody>
      </p:sp>
      <p:pic>
        <p:nvPicPr>
          <p:cNvPr id="6" name="Content Placeholder 5">
            <a:extLst>
              <a:ext uri="{FF2B5EF4-FFF2-40B4-BE49-F238E27FC236}">
                <a16:creationId xmlns:a16="http://schemas.microsoft.com/office/drawing/2014/main" id="{3C5FD90E-5D91-8FCE-6FAA-F62DBD1C05D3}"/>
              </a:ext>
            </a:extLst>
          </p:cNvPr>
          <p:cNvPicPr>
            <a:picLocks noGrp="1" noChangeAspect="1"/>
          </p:cNvPicPr>
          <p:nvPr>
            <p:ph idx="1"/>
          </p:nvPr>
        </p:nvPicPr>
        <p:blipFill>
          <a:blip r:embed="rId2"/>
          <a:stretch>
            <a:fillRect/>
          </a:stretch>
        </p:blipFill>
        <p:spPr>
          <a:xfrm>
            <a:off x="3128028" y="3391830"/>
            <a:ext cx="3621297" cy="2481526"/>
          </a:xfrm>
        </p:spPr>
      </p:pic>
      <p:sp>
        <p:nvSpPr>
          <p:cNvPr id="4" name="Footer Placeholder 3">
            <a:extLst>
              <a:ext uri="{FF2B5EF4-FFF2-40B4-BE49-F238E27FC236}">
                <a16:creationId xmlns:a16="http://schemas.microsoft.com/office/drawing/2014/main" id="{BCE525D6-6CC4-01F2-C91C-821145603573}"/>
              </a:ext>
            </a:extLst>
          </p:cNvPr>
          <p:cNvSpPr>
            <a:spLocks noGrp="1"/>
          </p:cNvSpPr>
          <p:nvPr>
            <p:ph type="ftr" sz="quarter" idx="11"/>
          </p:nvPr>
        </p:nvSpPr>
        <p:spPr/>
        <p:txBody>
          <a:bodyPr/>
          <a:lstStyle/>
          <a:p>
            <a:pPr algn="l"/>
            <a:r>
              <a:rPr lang="en-GB"/>
              <a:t>CIS041-3 Advanced Information Technology</a:t>
            </a:r>
            <a:endParaRPr lang="en-US" dirty="0"/>
          </a:p>
        </p:txBody>
      </p:sp>
      <p:sp>
        <p:nvSpPr>
          <p:cNvPr id="8" name="TextBox 7">
            <a:extLst>
              <a:ext uri="{FF2B5EF4-FFF2-40B4-BE49-F238E27FC236}">
                <a16:creationId xmlns:a16="http://schemas.microsoft.com/office/drawing/2014/main" id="{68599065-336E-BD51-45A2-EDAB6F91ADC7}"/>
              </a:ext>
            </a:extLst>
          </p:cNvPr>
          <p:cNvSpPr txBox="1"/>
          <p:nvPr/>
        </p:nvSpPr>
        <p:spPr>
          <a:xfrm>
            <a:off x="812776" y="1425524"/>
            <a:ext cx="7770743" cy="1600438"/>
          </a:xfrm>
          <a:prstGeom prst="rect">
            <a:avLst/>
          </a:prstGeom>
          <a:noFill/>
        </p:spPr>
        <p:txBody>
          <a:bodyPr wrap="square">
            <a:spAutoFit/>
          </a:bodyPr>
          <a:lstStyle/>
          <a:p>
            <a:r>
              <a:rPr lang="en-GB" dirty="0"/>
              <a:t>A single-layer neural networks. It is used as binary classifiers.</a:t>
            </a:r>
          </a:p>
          <a:p>
            <a:r>
              <a:rPr lang="en-GB" sz="1800" b="0" dirty="0">
                <a:solidFill>
                  <a:srgbClr val="51565E"/>
                </a:solidFill>
                <a:latin typeface="Roboto" panose="02000000000000000000" pitchFamily="2" charset="0"/>
              </a:rPr>
              <a:t>I</a:t>
            </a:r>
            <a:r>
              <a:rPr lang="en-GB" sz="1800" b="0" i="0" dirty="0">
                <a:solidFill>
                  <a:srgbClr val="51565E"/>
                </a:solidFill>
                <a:effectLst/>
                <a:latin typeface="Roboto" panose="02000000000000000000" pitchFamily="2" charset="0"/>
              </a:rPr>
              <a:t>nput values are multiplied with their weights, then adds these values to create the weighted sum. Further, this weighted sum is applied to the activation function ‘f’ to obtain the desired output. </a:t>
            </a:r>
            <a:endParaRPr lang="en-GB" sz="1800" dirty="0"/>
          </a:p>
        </p:txBody>
      </p:sp>
    </p:spTree>
    <p:extLst>
      <p:ext uri="{BB962C8B-B14F-4D97-AF65-F5344CB8AC3E}">
        <p14:creationId xmlns:p14="http://schemas.microsoft.com/office/powerpoint/2010/main" val="4131154923"/>
      </p:ext>
    </p:extLst>
  </p:cSld>
  <p:clrMapOvr>
    <a:masterClrMapping/>
  </p:clrMapOvr>
  <p:transition spd="slow">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D41D0-BF03-252B-70E3-FCC5F2788220}"/>
              </a:ext>
            </a:extLst>
          </p:cNvPr>
          <p:cNvSpPr>
            <a:spLocks noGrp="1"/>
          </p:cNvSpPr>
          <p:nvPr>
            <p:ph type="title"/>
          </p:nvPr>
        </p:nvSpPr>
        <p:spPr/>
        <p:txBody>
          <a:bodyPr/>
          <a:lstStyle/>
          <a:p>
            <a:r>
              <a:rPr lang="en-GB" dirty="0"/>
              <a:t>2. Multi-layer perception</a:t>
            </a:r>
          </a:p>
        </p:txBody>
      </p:sp>
      <p:sp>
        <p:nvSpPr>
          <p:cNvPr id="4" name="Footer Placeholder 3">
            <a:extLst>
              <a:ext uri="{FF2B5EF4-FFF2-40B4-BE49-F238E27FC236}">
                <a16:creationId xmlns:a16="http://schemas.microsoft.com/office/drawing/2014/main" id="{84D2DD6D-E52B-CB75-B836-04BC7B9566C1}"/>
              </a:ext>
            </a:extLst>
          </p:cNvPr>
          <p:cNvSpPr>
            <a:spLocks noGrp="1"/>
          </p:cNvSpPr>
          <p:nvPr>
            <p:ph type="ftr" sz="quarter" idx="11"/>
          </p:nvPr>
        </p:nvSpPr>
        <p:spPr/>
        <p:txBody>
          <a:bodyPr/>
          <a:lstStyle/>
          <a:p>
            <a:pPr algn="l"/>
            <a:r>
              <a:rPr lang="en-GB"/>
              <a:t>CIS041-3 Advanced Information Technology</a:t>
            </a:r>
            <a:endParaRPr lang="en-US" dirty="0"/>
          </a:p>
        </p:txBody>
      </p:sp>
      <p:sp>
        <p:nvSpPr>
          <p:cNvPr id="7" name="Content Placeholder 6">
            <a:extLst>
              <a:ext uri="{FF2B5EF4-FFF2-40B4-BE49-F238E27FC236}">
                <a16:creationId xmlns:a16="http://schemas.microsoft.com/office/drawing/2014/main" id="{0511A245-DC4D-3DAA-3153-962E85519C9B}"/>
              </a:ext>
            </a:extLst>
          </p:cNvPr>
          <p:cNvSpPr>
            <a:spLocks noGrp="1"/>
          </p:cNvSpPr>
          <p:nvPr>
            <p:ph idx="1"/>
          </p:nvPr>
        </p:nvSpPr>
        <p:spPr>
          <a:xfrm>
            <a:off x="395536" y="1362339"/>
            <a:ext cx="8352928" cy="1130557"/>
          </a:xfrm>
        </p:spPr>
        <p:txBody>
          <a:bodyPr/>
          <a:lstStyle/>
          <a:p>
            <a:pPr marL="0" indent="0">
              <a:buNone/>
            </a:pPr>
            <a:r>
              <a:rPr lang="en-GB" sz="2200" b="1" kern="1200" dirty="0">
                <a:solidFill>
                  <a:schemeClr val="tx1"/>
                </a:solidFill>
                <a:latin typeface="Tahoma" charset="0"/>
                <a:cs typeface="Arial" charset="0"/>
              </a:rPr>
              <a:t>A forward neural networks with multiple hidden layers. </a:t>
            </a:r>
            <a:r>
              <a:rPr lang="en-GB" sz="1800" kern="1200" dirty="0">
                <a:solidFill>
                  <a:srgbClr val="51565E"/>
                </a:solidFill>
                <a:latin typeface="Roboto" panose="02000000000000000000" pitchFamily="2" charset="0"/>
                <a:cs typeface="Arial" charset="0"/>
              </a:rPr>
              <a:t>It has a greater processing power and can process linear and non-linear patterns. It is widely used many applications such as patten recognition, predictions. </a:t>
            </a:r>
          </a:p>
        </p:txBody>
      </p:sp>
      <p:pic>
        <p:nvPicPr>
          <p:cNvPr id="11" name="Picture 10">
            <a:extLst>
              <a:ext uri="{FF2B5EF4-FFF2-40B4-BE49-F238E27FC236}">
                <a16:creationId xmlns:a16="http://schemas.microsoft.com/office/drawing/2014/main" id="{995DCA97-3332-0476-E1C3-3FDA2FC53537}"/>
              </a:ext>
            </a:extLst>
          </p:cNvPr>
          <p:cNvPicPr>
            <a:picLocks noChangeAspect="1"/>
          </p:cNvPicPr>
          <p:nvPr/>
        </p:nvPicPr>
        <p:blipFill>
          <a:blip r:embed="rId2"/>
          <a:stretch>
            <a:fillRect/>
          </a:stretch>
        </p:blipFill>
        <p:spPr>
          <a:xfrm>
            <a:off x="2195736" y="2492896"/>
            <a:ext cx="4959066" cy="3239923"/>
          </a:xfrm>
          <a:prstGeom prst="rect">
            <a:avLst/>
          </a:prstGeom>
        </p:spPr>
      </p:pic>
    </p:spTree>
    <p:extLst>
      <p:ext uri="{BB962C8B-B14F-4D97-AF65-F5344CB8AC3E}">
        <p14:creationId xmlns:p14="http://schemas.microsoft.com/office/powerpoint/2010/main" val="3690267513"/>
      </p:ext>
    </p:extLst>
  </p:cSld>
  <p:clrMapOvr>
    <a:masterClrMapping/>
  </p:clrMapOvr>
  <p:transition spd="slow">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D386-909B-CFE7-4E58-86A3C4347E46}"/>
              </a:ext>
            </a:extLst>
          </p:cNvPr>
          <p:cNvSpPr>
            <a:spLocks noGrp="1"/>
          </p:cNvSpPr>
          <p:nvPr>
            <p:ph type="title"/>
          </p:nvPr>
        </p:nvSpPr>
        <p:spPr>
          <a:xfrm>
            <a:off x="1115616" y="332656"/>
            <a:ext cx="7855024" cy="685800"/>
          </a:xfrm>
        </p:spPr>
        <p:txBody>
          <a:bodyPr/>
          <a:lstStyle/>
          <a:p>
            <a:r>
              <a:rPr lang="en-GB" b="1" i="0" dirty="0">
                <a:effectLst/>
                <a:latin typeface="Source Sans Pro" panose="020B0503030403020204" pitchFamily="34" charset="0"/>
              </a:rPr>
              <a:t>3. Convolutional Neural Networks (CNN)</a:t>
            </a:r>
            <a:endParaRPr lang="en-GB" dirty="0"/>
          </a:p>
        </p:txBody>
      </p:sp>
      <p:sp>
        <p:nvSpPr>
          <p:cNvPr id="3" name="Content Placeholder 2">
            <a:extLst>
              <a:ext uri="{FF2B5EF4-FFF2-40B4-BE49-F238E27FC236}">
                <a16:creationId xmlns:a16="http://schemas.microsoft.com/office/drawing/2014/main" id="{849BED48-59CE-D70A-1217-BC4DA24F5065}"/>
              </a:ext>
            </a:extLst>
          </p:cNvPr>
          <p:cNvSpPr>
            <a:spLocks noGrp="1"/>
          </p:cNvSpPr>
          <p:nvPr>
            <p:ph idx="1"/>
          </p:nvPr>
        </p:nvSpPr>
        <p:spPr>
          <a:xfrm>
            <a:off x="464468" y="1483675"/>
            <a:ext cx="8215064" cy="1009221"/>
          </a:xfrm>
        </p:spPr>
        <p:txBody>
          <a:bodyPr/>
          <a:lstStyle/>
          <a:p>
            <a:pPr marL="0" indent="0">
              <a:buNone/>
            </a:pPr>
            <a:r>
              <a:rPr lang="en-GB" sz="2200" b="1" kern="1200" dirty="0">
                <a:solidFill>
                  <a:schemeClr val="tx1"/>
                </a:solidFill>
                <a:latin typeface="Tahoma" charset="0"/>
                <a:cs typeface="Arial" charset="0"/>
              </a:rPr>
              <a:t>CNN widely used for computer vision. </a:t>
            </a:r>
          </a:p>
          <a:p>
            <a:pPr marL="0" indent="0">
              <a:buNone/>
            </a:pPr>
            <a:r>
              <a:rPr lang="en-US" altLang="zh-CN" sz="1800" kern="1200" dirty="0">
                <a:solidFill>
                  <a:srgbClr val="51565E"/>
                </a:solidFill>
                <a:latin typeface="Roboto" panose="02000000000000000000" pitchFamily="2" charset="0"/>
                <a:cs typeface="Arial" charset="0"/>
              </a:rPr>
              <a:t>It </a:t>
            </a:r>
            <a:r>
              <a:rPr lang="en-GB" altLang="zh-CN" sz="1800" kern="1200" dirty="0">
                <a:solidFill>
                  <a:srgbClr val="51565E"/>
                </a:solidFill>
                <a:latin typeface="Roboto" panose="02000000000000000000" pitchFamily="2" charset="0"/>
                <a:cs typeface="Arial" charset="0"/>
              </a:rPr>
              <a:t>has filter for input and a convolution layer that performs component-wise dot product.</a:t>
            </a:r>
            <a:endParaRPr lang="en-GB" sz="1800" kern="1200" dirty="0">
              <a:solidFill>
                <a:srgbClr val="51565E"/>
              </a:solidFill>
              <a:latin typeface="Roboto" panose="02000000000000000000" pitchFamily="2" charset="0"/>
              <a:cs typeface="Arial" charset="0"/>
            </a:endParaRPr>
          </a:p>
        </p:txBody>
      </p:sp>
      <p:sp>
        <p:nvSpPr>
          <p:cNvPr id="4" name="Footer Placeholder 3">
            <a:extLst>
              <a:ext uri="{FF2B5EF4-FFF2-40B4-BE49-F238E27FC236}">
                <a16:creationId xmlns:a16="http://schemas.microsoft.com/office/drawing/2014/main" id="{1FE4B6E5-2E0B-FC39-DE94-5DE39744F6EE}"/>
              </a:ext>
            </a:extLst>
          </p:cNvPr>
          <p:cNvSpPr>
            <a:spLocks noGrp="1"/>
          </p:cNvSpPr>
          <p:nvPr>
            <p:ph type="ftr" sz="quarter" idx="11"/>
          </p:nvPr>
        </p:nvSpPr>
        <p:spPr/>
        <p:txBody>
          <a:bodyPr/>
          <a:lstStyle/>
          <a:p>
            <a:pPr algn="l"/>
            <a:r>
              <a:rPr lang="en-GB"/>
              <a:t>CIS041-3 Advanced Information Technology</a:t>
            </a:r>
            <a:endParaRPr lang="en-US" dirty="0"/>
          </a:p>
        </p:txBody>
      </p:sp>
      <p:pic>
        <p:nvPicPr>
          <p:cNvPr id="5" name="Picture 4">
            <a:extLst>
              <a:ext uri="{FF2B5EF4-FFF2-40B4-BE49-F238E27FC236}">
                <a16:creationId xmlns:a16="http://schemas.microsoft.com/office/drawing/2014/main" id="{F1340F2D-89D0-C956-128D-7BC6087942CF}"/>
              </a:ext>
            </a:extLst>
          </p:cNvPr>
          <p:cNvPicPr>
            <a:picLocks noChangeAspect="1"/>
          </p:cNvPicPr>
          <p:nvPr/>
        </p:nvPicPr>
        <p:blipFill>
          <a:blip r:embed="rId2"/>
          <a:stretch>
            <a:fillRect/>
          </a:stretch>
        </p:blipFill>
        <p:spPr>
          <a:xfrm>
            <a:off x="359963" y="3212976"/>
            <a:ext cx="3272667" cy="1776040"/>
          </a:xfrm>
          <a:prstGeom prst="rect">
            <a:avLst/>
          </a:prstGeom>
        </p:spPr>
      </p:pic>
      <p:pic>
        <p:nvPicPr>
          <p:cNvPr id="7" name="Picture 6">
            <a:extLst>
              <a:ext uri="{FF2B5EF4-FFF2-40B4-BE49-F238E27FC236}">
                <a16:creationId xmlns:a16="http://schemas.microsoft.com/office/drawing/2014/main" id="{64AD190E-CD67-4CE4-21D8-25263DA68836}"/>
              </a:ext>
            </a:extLst>
          </p:cNvPr>
          <p:cNvPicPr>
            <a:picLocks noChangeAspect="1"/>
          </p:cNvPicPr>
          <p:nvPr/>
        </p:nvPicPr>
        <p:blipFill rotWithShape="1">
          <a:blip r:embed="rId3"/>
          <a:srcRect l="9647" r="7019"/>
          <a:stretch/>
        </p:blipFill>
        <p:spPr>
          <a:xfrm>
            <a:off x="3936816" y="2841565"/>
            <a:ext cx="4817497" cy="2518861"/>
          </a:xfrm>
          <a:prstGeom prst="rect">
            <a:avLst/>
          </a:prstGeom>
        </p:spPr>
      </p:pic>
    </p:spTree>
    <p:extLst>
      <p:ext uri="{BB962C8B-B14F-4D97-AF65-F5344CB8AC3E}">
        <p14:creationId xmlns:p14="http://schemas.microsoft.com/office/powerpoint/2010/main" val="3038398582"/>
      </p:ext>
    </p:extLst>
  </p:cSld>
  <p:clrMapOvr>
    <a:masterClrMapping/>
  </p:clrMapOvr>
  <p:transition spd="slow">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391F-93CC-A64A-0212-B23E32559384}"/>
              </a:ext>
            </a:extLst>
          </p:cNvPr>
          <p:cNvSpPr>
            <a:spLocks noGrp="1"/>
          </p:cNvSpPr>
          <p:nvPr>
            <p:ph type="title"/>
          </p:nvPr>
        </p:nvSpPr>
        <p:spPr/>
        <p:txBody>
          <a:bodyPr/>
          <a:lstStyle/>
          <a:p>
            <a:r>
              <a:rPr lang="en-GB" dirty="0"/>
              <a:t>4. Recurrent Neural Networks</a:t>
            </a:r>
          </a:p>
        </p:txBody>
      </p:sp>
      <p:pic>
        <p:nvPicPr>
          <p:cNvPr id="5" name="Content Placeholder 4">
            <a:extLst>
              <a:ext uri="{FF2B5EF4-FFF2-40B4-BE49-F238E27FC236}">
                <a16:creationId xmlns:a16="http://schemas.microsoft.com/office/drawing/2014/main" id="{76344557-FFBE-A860-86E8-F78FFF72CEF2}"/>
              </a:ext>
            </a:extLst>
          </p:cNvPr>
          <p:cNvPicPr>
            <a:picLocks noGrp="1" noChangeAspect="1"/>
          </p:cNvPicPr>
          <p:nvPr>
            <p:ph idx="1"/>
          </p:nvPr>
        </p:nvPicPr>
        <p:blipFill>
          <a:blip r:embed="rId2"/>
          <a:stretch>
            <a:fillRect/>
          </a:stretch>
        </p:blipFill>
        <p:spPr>
          <a:xfrm>
            <a:off x="1979712" y="3140968"/>
            <a:ext cx="5717716" cy="2847690"/>
          </a:xfrm>
          <a:prstGeom prst="rect">
            <a:avLst/>
          </a:prstGeom>
        </p:spPr>
      </p:pic>
      <p:sp>
        <p:nvSpPr>
          <p:cNvPr id="4" name="Footer Placeholder 3">
            <a:extLst>
              <a:ext uri="{FF2B5EF4-FFF2-40B4-BE49-F238E27FC236}">
                <a16:creationId xmlns:a16="http://schemas.microsoft.com/office/drawing/2014/main" id="{D6E65D12-CE2B-1725-93D0-C3E7FE9F918C}"/>
              </a:ext>
            </a:extLst>
          </p:cNvPr>
          <p:cNvSpPr>
            <a:spLocks noGrp="1"/>
          </p:cNvSpPr>
          <p:nvPr>
            <p:ph type="ftr" sz="quarter" idx="11"/>
          </p:nvPr>
        </p:nvSpPr>
        <p:spPr/>
        <p:txBody>
          <a:bodyPr/>
          <a:lstStyle/>
          <a:p>
            <a:pPr algn="l"/>
            <a:r>
              <a:rPr lang="en-GB"/>
              <a:t>CIS041-3 Advanced Information Technology</a:t>
            </a:r>
            <a:endParaRPr lang="en-US" dirty="0"/>
          </a:p>
        </p:txBody>
      </p:sp>
      <p:sp>
        <p:nvSpPr>
          <p:cNvPr id="6" name="Content Placeholder 2">
            <a:extLst>
              <a:ext uri="{FF2B5EF4-FFF2-40B4-BE49-F238E27FC236}">
                <a16:creationId xmlns:a16="http://schemas.microsoft.com/office/drawing/2014/main" id="{AACC2110-D140-FE90-F9C2-A8CC6DDD704A}"/>
              </a:ext>
            </a:extLst>
          </p:cNvPr>
          <p:cNvSpPr txBox="1">
            <a:spLocks/>
          </p:cNvSpPr>
          <p:nvPr/>
        </p:nvSpPr>
        <p:spPr bwMode="auto">
          <a:xfrm>
            <a:off x="464468" y="1352250"/>
            <a:ext cx="8215064" cy="100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85763" indent="-385763" algn="l" rtl="0" eaLnBrk="0" fontAlgn="base" hangingPunct="0">
              <a:spcBef>
                <a:spcPct val="20000"/>
              </a:spcBef>
              <a:spcAft>
                <a:spcPct val="0"/>
              </a:spcAft>
              <a:buClr>
                <a:srgbClr val="CC0000"/>
              </a:buClr>
              <a:buChar char="•"/>
              <a:defRPr sz="24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0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18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6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4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a:lstStyle>
          <a:p>
            <a:pPr marL="0" indent="0">
              <a:buFontTx/>
              <a:buNone/>
            </a:pPr>
            <a:r>
              <a:rPr lang="en-GB" sz="2200" b="1" kern="1200" dirty="0">
                <a:solidFill>
                  <a:schemeClr val="tx1"/>
                </a:solidFill>
                <a:latin typeface="Tahoma" charset="0"/>
                <a:cs typeface="Arial" charset="0"/>
              </a:rPr>
              <a:t>RNN are networks designed to interpret temporal or sequential information. It takes input from the previous stage and gives its output as input to the next stage.</a:t>
            </a:r>
          </a:p>
          <a:p>
            <a:pPr marL="0" indent="0">
              <a:buFontTx/>
              <a:buNone/>
            </a:pPr>
            <a:r>
              <a:rPr lang="en-GB" altLang="zh-CN" sz="1800" kern="1200" dirty="0">
                <a:solidFill>
                  <a:srgbClr val="51565E"/>
                </a:solidFill>
                <a:latin typeface="Roboto" panose="02000000000000000000" pitchFamily="2" charset="0"/>
                <a:cs typeface="Arial" charset="0"/>
              </a:rPr>
              <a:t>RNNs taking in input and reusing the activations of previous nodes or later nodes in the sequence to influence the output.</a:t>
            </a:r>
            <a:endParaRPr lang="en-GB" sz="1800" kern="1200" dirty="0">
              <a:solidFill>
                <a:srgbClr val="51565E"/>
              </a:solidFill>
              <a:latin typeface="Roboto" panose="02000000000000000000" pitchFamily="2" charset="0"/>
              <a:cs typeface="Arial" charset="0"/>
            </a:endParaRPr>
          </a:p>
        </p:txBody>
      </p:sp>
      <p:cxnSp>
        <p:nvCxnSpPr>
          <p:cNvPr id="8" name="Straight Arrow Connector 7">
            <a:extLst>
              <a:ext uri="{FF2B5EF4-FFF2-40B4-BE49-F238E27FC236}">
                <a16:creationId xmlns:a16="http://schemas.microsoft.com/office/drawing/2014/main" id="{8C893D14-8A13-C92C-33D4-B169344B813E}"/>
              </a:ext>
            </a:extLst>
          </p:cNvPr>
          <p:cNvCxnSpPr>
            <a:cxnSpLocks/>
          </p:cNvCxnSpPr>
          <p:nvPr/>
        </p:nvCxnSpPr>
        <p:spPr bwMode="auto">
          <a:xfrm>
            <a:off x="2915816" y="4589157"/>
            <a:ext cx="576064" cy="0"/>
          </a:xfrm>
          <a:prstGeom prst="straightConnector1">
            <a:avLst/>
          </a:prstGeom>
          <a:solidFill>
            <a:srgbClr val="EAEAEA"/>
          </a:solidFill>
          <a:ln w="571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021679680"/>
      </p:ext>
    </p:extLst>
  </p:cSld>
  <p:clrMapOvr>
    <a:masterClrMapping/>
  </p:clrMapOvr>
  <p:transition spd="slow">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391F-93CC-A64A-0212-B23E32559384}"/>
              </a:ext>
            </a:extLst>
          </p:cNvPr>
          <p:cNvSpPr>
            <a:spLocks noGrp="1"/>
          </p:cNvSpPr>
          <p:nvPr>
            <p:ph type="title"/>
          </p:nvPr>
        </p:nvSpPr>
        <p:spPr>
          <a:xfrm>
            <a:off x="1187624" y="345788"/>
            <a:ext cx="7783016" cy="685800"/>
          </a:xfrm>
        </p:spPr>
        <p:txBody>
          <a:bodyPr/>
          <a:lstStyle/>
          <a:p>
            <a:r>
              <a:rPr lang="en-GB" dirty="0"/>
              <a:t>5. Long Short-Term Memory Networks</a:t>
            </a:r>
          </a:p>
        </p:txBody>
      </p:sp>
      <p:sp>
        <p:nvSpPr>
          <p:cNvPr id="4" name="Footer Placeholder 3">
            <a:extLst>
              <a:ext uri="{FF2B5EF4-FFF2-40B4-BE49-F238E27FC236}">
                <a16:creationId xmlns:a16="http://schemas.microsoft.com/office/drawing/2014/main" id="{D6E65D12-CE2B-1725-93D0-C3E7FE9F918C}"/>
              </a:ext>
            </a:extLst>
          </p:cNvPr>
          <p:cNvSpPr>
            <a:spLocks noGrp="1"/>
          </p:cNvSpPr>
          <p:nvPr>
            <p:ph type="ftr" sz="quarter" idx="11"/>
          </p:nvPr>
        </p:nvSpPr>
        <p:spPr/>
        <p:txBody>
          <a:bodyPr/>
          <a:lstStyle/>
          <a:p>
            <a:pPr algn="l"/>
            <a:r>
              <a:rPr lang="en-GB"/>
              <a:t>CIS041-3 Advanced Information Technology</a:t>
            </a:r>
            <a:endParaRPr lang="en-US" dirty="0"/>
          </a:p>
        </p:txBody>
      </p:sp>
      <p:sp>
        <p:nvSpPr>
          <p:cNvPr id="6" name="Content Placeholder 2">
            <a:extLst>
              <a:ext uri="{FF2B5EF4-FFF2-40B4-BE49-F238E27FC236}">
                <a16:creationId xmlns:a16="http://schemas.microsoft.com/office/drawing/2014/main" id="{AACC2110-D140-FE90-F9C2-A8CC6DDD704A}"/>
              </a:ext>
            </a:extLst>
          </p:cNvPr>
          <p:cNvSpPr txBox="1">
            <a:spLocks/>
          </p:cNvSpPr>
          <p:nvPr/>
        </p:nvSpPr>
        <p:spPr bwMode="auto">
          <a:xfrm>
            <a:off x="464468" y="1352250"/>
            <a:ext cx="8283996" cy="100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85763" indent="-385763" algn="l" rtl="0" eaLnBrk="0" fontAlgn="base" hangingPunct="0">
              <a:spcBef>
                <a:spcPct val="20000"/>
              </a:spcBef>
              <a:spcAft>
                <a:spcPct val="0"/>
              </a:spcAft>
              <a:buClr>
                <a:srgbClr val="CC0000"/>
              </a:buClr>
              <a:buChar char="•"/>
              <a:defRPr sz="24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0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18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6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4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a:lstStyle>
          <a:p>
            <a:pPr marL="0" indent="0">
              <a:buFontTx/>
              <a:buNone/>
            </a:pPr>
            <a:r>
              <a:rPr lang="en-GB" sz="2200" b="1" kern="1200" dirty="0">
                <a:solidFill>
                  <a:schemeClr val="tx1"/>
                </a:solidFill>
                <a:latin typeface="Tahoma" charset="0"/>
                <a:cs typeface="Arial" charset="0"/>
              </a:rPr>
              <a:t>LSTM are a special case of RNNs which can not only retain the most recent information but also a longer retention.</a:t>
            </a:r>
          </a:p>
          <a:p>
            <a:pPr marL="0" indent="0">
              <a:buFontTx/>
              <a:buNone/>
            </a:pPr>
            <a:r>
              <a:rPr lang="en-GB" altLang="zh-CN" sz="1800" dirty="0">
                <a:solidFill>
                  <a:srgbClr val="51565E"/>
                </a:solidFill>
                <a:latin typeface="Roboto" panose="02000000000000000000" pitchFamily="2" charset="0"/>
                <a:cs typeface="Arial" charset="0"/>
              </a:rPr>
              <a:t>LSTMs are widely used in </a:t>
            </a:r>
            <a:r>
              <a:rPr lang="en-GB" sz="1800" dirty="0">
                <a:solidFill>
                  <a:srgbClr val="51565E"/>
                </a:solidFill>
                <a:latin typeface="Roboto" panose="02000000000000000000" pitchFamily="2" charset="0"/>
                <a:cs typeface="Arial" charset="0"/>
              </a:rPr>
              <a:t>language translation, speech recognition, text summarization, and video classification.</a:t>
            </a:r>
            <a:r>
              <a:rPr lang="en-GB" altLang="zh-CN" sz="1800" dirty="0">
                <a:solidFill>
                  <a:srgbClr val="51565E"/>
                </a:solidFill>
                <a:latin typeface="Roboto" panose="02000000000000000000" pitchFamily="2" charset="0"/>
                <a:cs typeface="Arial" charset="0"/>
              </a:rPr>
              <a:t> </a:t>
            </a:r>
            <a:endParaRPr lang="en-GB" sz="1800" dirty="0">
              <a:solidFill>
                <a:srgbClr val="51565E"/>
              </a:solidFill>
              <a:latin typeface="Roboto" panose="02000000000000000000" pitchFamily="2" charset="0"/>
              <a:cs typeface="Arial" charset="0"/>
            </a:endParaRPr>
          </a:p>
        </p:txBody>
      </p:sp>
      <p:pic>
        <p:nvPicPr>
          <p:cNvPr id="7" name="Content Placeholder 6">
            <a:extLst>
              <a:ext uri="{FF2B5EF4-FFF2-40B4-BE49-F238E27FC236}">
                <a16:creationId xmlns:a16="http://schemas.microsoft.com/office/drawing/2014/main" id="{11CBC616-7DFE-29E7-7AFD-47F2868987A0}"/>
              </a:ext>
            </a:extLst>
          </p:cNvPr>
          <p:cNvPicPr>
            <a:picLocks noGrp="1" noChangeAspect="1"/>
          </p:cNvPicPr>
          <p:nvPr>
            <p:ph idx="1"/>
          </p:nvPr>
        </p:nvPicPr>
        <p:blipFill>
          <a:blip r:embed="rId2"/>
          <a:stretch>
            <a:fillRect/>
          </a:stretch>
        </p:blipFill>
        <p:spPr>
          <a:xfrm>
            <a:off x="1547664" y="3129749"/>
            <a:ext cx="6264696" cy="3180767"/>
          </a:xfrm>
          <a:prstGeom prst="rect">
            <a:avLst/>
          </a:prstGeom>
        </p:spPr>
      </p:pic>
    </p:spTree>
    <p:extLst>
      <p:ext uri="{BB962C8B-B14F-4D97-AF65-F5344CB8AC3E}">
        <p14:creationId xmlns:p14="http://schemas.microsoft.com/office/powerpoint/2010/main" val="4092002833"/>
      </p:ext>
    </p:extLst>
  </p:cSld>
  <p:clrMapOvr>
    <a:masterClrMapping/>
  </p:clrMapOvr>
  <p:transition spd="slow">
    <p:zoom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391F-93CC-A64A-0212-B23E32559384}"/>
              </a:ext>
            </a:extLst>
          </p:cNvPr>
          <p:cNvSpPr>
            <a:spLocks noGrp="1"/>
          </p:cNvSpPr>
          <p:nvPr>
            <p:ph type="title"/>
          </p:nvPr>
        </p:nvSpPr>
        <p:spPr>
          <a:xfrm>
            <a:off x="1187624" y="345788"/>
            <a:ext cx="7783016" cy="685800"/>
          </a:xfrm>
        </p:spPr>
        <p:txBody>
          <a:bodyPr/>
          <a:lstStyle/>
          <a:p>
            <a:r>
              <a:rPr lang="en-GB" dirty="0"/>
              <a:t>6. Generative Adversarial Networks</a:t>
            </a:r>
          </a:p>
        </p:txBody>
      </p:sp>
      <p:sp>
        <p:nvSpPr>
          <p:cNvPr id="4" name="Footer Placeholder 3">
            <a:extLst>
              <a:ext uri="{FF2B5EF4-FFF2-40B4-BE49-F238E27FC236}">
                <a16:creationId xmlns:a16="http://schemas.microsoft.com/office/drawing/2014/main" id="{D6E65D12-CE2B-1725-93D0-C3E7FE9F918C}"/>
              </a:ext>
            </a:extLst>
          </p:cNvPr>
          <p:cNvSpPr>
            <a:spLocks noGrp="1"/>
          </p:cNvSpPr>
          <p:nvPr>
            <p:ph type="ftr" sz="quarter" idx="11"/>
          </p:nvPr>
        </p:nvSpPr>
        <p:spPr/>
        <p:txBody>
          <a:bodyPr/>
          <a:lstStyle/>
          <a:p>
            <a:pPr algn="l"/>
            <a:r>
              <a:rPr lang="en-GB"/>
              <a:t>CIS041-3 Advanced Information Technology</a:t>
            </a:r>
            <a:endParaRPr lang="en-US" dirty="0"/>
          </a:p>
        </p:txBody>
      </p:sp>
      <p:sp>
        <p:nvSpPr>
          <p:cNvPr id="6" name="Content Placeholder 2">
            <a:extLst>
              <a:ext uri="{FF2B5EF4-FFF2-40B4-BE49-F238E27FC236}">
                <a16:creationId xmlns:a16="http://schemas.microsoft.com/office/drawing/2014/main" id="{AACC2110-D140-FE90-F9C2-A8CC6DDD704A}"/>
              </a:ext>
            </a:extLst>
          </p:cNvPr>
          <p:cNvSpPr txBox="1">
            <a:spLocks/>
          </p:cNvSpPr>
          <p:nvPr/>
        </p:nvSpPr>
        <p:spPr bwMode="auto">
          <a:xfrm>
            <a:off x="357994" y="1340768"/>
            <a:ext cx="8428012" cy="100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85763" indent="-385763" algn="l" rtl="0" eaLnBrk="0" fontAlgn="base" hangingPunct="0">
              <a:spcBef>
                <a:spcPct val="20000"/>
              </a:spcBef>
              <a:spcAft>
                <a:spcPct val="0"/>
              </a:spcAft>
              <a:buClr>
                <a:srgbClr val="CC0000"/>
              </a:buClr>
              <a:buChar char="•"/>
              <a:defRPr sz="24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0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18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6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4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a:lstStyle>
          <a:p>
            <a:pPr marL="0" indent="0">
              <a:buFontTx/>
              <a:buNone/>
            </a:pPr>
            <a:r>
              <a:rPr lang="en-GB" sz="2200" b="1" kern="1200" dirty="0">
                <a:solidFill>
                  <a:schemeClr val="tx1"/>
                </a:solidFill>
                <a:latin typeface="Tahoma" charset="0"/>
                <a:cs typeface="Arial" charset="0"/>
              </a:rPr>
              <a:t>GNN contains a generator and a discriminator. The generator model creates new data while the discriminator tries to determine real data from generated data. </a:t>
            </a:r>
          </a:p>
          <a:p>
            <a:pPr marL="0" indent="0">
              <a:buFontTx/>
              <a:buNone/>
            </a:pPr>
            <a:r>
              <a:rPr lang="en-GB" altLang="zh-CN" sz="1800" dirty="0">
                <a:solidFill>
                  <a:srgbClr val="51565E"/>
                </a:solidFill>
                <a:latin typeface="Roboto" panose="02000000000000000000" pitchFamily="2" charset="0"/>
                <a:cs typeface="Arial" charset="0"/>
              </a:rPr>
              <a:t>GANs are commonly used to create cartoon images or faces for gaming and animated movies.</a:t>
            </a:r>
            <a:r>
              <a:rPr lang="en-GB" sz="1800" dirty="0">
                <a:solidFill>
                  <a:srgbClr val="51565E"/>
                </a:solidFill>
                <a:latin typeface="Roboto" panose="02000000000000000000" pitchFamily="2" charset="0"/>
                <a:cs typeface="Arial" charset="0"/>
              </a:rPr>
              <a:t>.</a:t>
            </a:r>
            <a:r>
              <a:rPr lang="en-GB" altLang="zh-CN" sz="1800" dirty="0">
                <a:solidFill>
                  <a:srgbClr val="51565E"/>
                </a:solidFill>
                <a:latin typeface="Roboto" panose="02000000000000000000" pitchFamily="2" charset="0"/>
                <a:cs typeface="Arial" charset="0"/>
              </a:rPr>
              <a:t> </a:t>
            </a:r>
            <a:endParaRPr lang="en-GB" sz="1800" dirty="0">
              <a:solidFill>
                <a:srgbClr val="51565E"/>
              </a:solidFill>
              <a:latin typeface="Roboto" panose="02000000000000000000" pitchFamily="2" charset="0"/>
              <a:cs typeface="Arial" charset="0"/>
            </a:endParaRPr>
          </a:p>
        </p:txBody>
      </p:sp>
      <p:pic>
        <p:nvPicPr>
          <p:cNvPr id="10" name="Picture 9">
            <a:extLst>
              <a:ext uri="{FF2B5EF4-FFF2-40B4-BE49-F238E27FC236}">
                <a16:creationId xmlns:a16="http://schemas.microsoft.com/office/drawing/2014/main" id="{19703313-73E4-4501-C6C1-5D06E45C788B}"/>
              </a:ext>
            </a:extLst>
          </p:cNvPr>
          <p:cNvPicPr>
            <a:picLocks noChangeAspect="1"/>
          </p:cNvPicPr>
          <p:nvPr/>
        </p:nvPicPr>
        <p:blipFill>
          <a:blip r:embed="rId2"/>
          <a:stretch>
            <a:fillRect/>
          </a:stretch>
        </p:blipFill>
        <p:spPr>
          <a:xfrm>
            <a:off x="2267744" y="3212976"/>
            <a:ext cx="5174704" cy="2829916"/>
          </a:xfrm>
          <a:prstGeom prst="rect">
            <a:avLst/>
          </a:prstGeom>
        </p:spPr>
      </p:pic>
    </p:spTree>
    <p:extLst>
      <p:ext uri="{BB962C8B-B14F-4D97-AF65-F5344CB8AC3E}">
        <p14:creationId xmlns:p14="http://schemas.microsoft.com/office/powerpoint/2010/main" val="248526158"/>
      </p:ext>
    </p:extLst>
  </p:cSld>
  <p:clrMapOvr>
    <a:masterClrMapping/>
  </p:clrMapOvr>
  <p:transition spd="slow">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B788-85F7-B8AD-E8F7-F7D5DCA5838F}"/>
              </a:ext>
            </a:extLst>
          </p:cNvPr>
          <p:cNvSpPr>
            <a:spLocks noGrp="1"/>
          </p:cNvSpPr>
          <p:nvPr>
            <p:ph type="title"/>
          </p:nvPr>
        </p:nvSpPr>
        <p:spPr/>
        <p:txBody>
          <a:bodyPr/>
          <a:lstStyle/>
          <a:p>
            <a:r>
              <a:rPr lang="en-GB" dirty="0"/>
              <a:t>Introduction AI</a:t>
            </a:r>
          </a:p>
        </p:txBody>
      </p:sp>
      <p:sp>
        <p:nvSpPr>
          <p:cNvPr id="3" name="Text Placeholder 2">
            <a:extLst>
              <a:ext uri="{FF2B5EF4-FFF2-40B4-BE49-F238E27FC236}">
                <a16:creationId xmlns:a16="http://schemas.microsoft.com/office/drawing/2014/main" id="{85220A37-AE67-9B58-ABAC-84A05E998BBB}"/>
              </a:ext>
            </a:extLst>
          </p:cNvPr>
          <p:cNvSpPr>
            <a:spLocks noGrp="1"/>
          </p:cNvSpPr>
          <p:nvPr>
            <p:ph type="body" idx="1"/>
          </p:nvPr>
        </p:nvSpPr>
        <p:spPr/>
        <p:txBody>
          <a:bodyPr/>
          <a:lstStyle/>
          <a:p>
            <a:pPr marL="457200" indent="-457200">
              <a:buAutoNum type="arabicPeriod"/>
            </a:pPr>
            <a:r>
              <a:rPr lang="en-GB" dirty="0"/>
              <a:t>What is AI? </a:t>
            </a:r>
          </a:p>
          <a:p>
            <a:pPr marL="457200" indent="-457200">
              <a:buAutoNum type="arabicPeriod"/>
            </a:pPr>
            <a:r>
              <a:rPr lang="en-GB" dirty="0"/>
              <a:t>Why The 3</a:t>
            </a:r>
            <a:r>
              <a:rPr lang="en-GB" baseline="30000" dirty="0"/>
              <a:t>rd</a:t>
            </a:r>
            <a:r>
              <a:rPr lang="en-GB" dirty="0"/>
              <a:t> wave? - ML</a:t>
            </a:r>
          </a:p>
          <a:p>
            <a:pPr marL="457200" indent="-457200">
              <a:buAutoNum type="arabicPeriod"/>
            </a:pPr>
            <a:r>
              <a:rPr lang="en-GB" dirty="0"/>
              <a:t>What AI to do with Information Retrieval? - NLP</a:t>
            </a:r>
          </a:p>
        </p:txBody>
      </p:sp>
    </p:spTree>
    <p:extLst>
      <p:ext uri="{BB962C8B-B14F-4D97-AF65-F5344CB8AC3E}">
        <p14:creationId xmlns:p14="http://schemas.microsoft.com/office/powerpoint/2010/main" val="829906089"/>
      </p:ext>
    </p:extLst>
  </p:cSld>
  <p:clrMapOvr>
    <a:masterClrMapping/>
  </p:clrMapOvr>
  <p:transition spd="slow">
    <p:zoom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8B9F74-6EF4-7260-CB03-1CE88C55EEC9}"/>
              </a:ext>
            </a:extLst>
          </p:cNvPr>
          <p:cNvSpPr>
            <a:spLocks noGrp="1"/>
          </p:cNvSpPr>
          <p:nvPr>
            <p:ph type="ftr" sz="quarter" idx="4294967295"/>
          </p:nvPr>
        </p:nvSpPr>
        <p:spPr>
          <a:xfrm>
            <a:off x="0" y="6308725"/>
            <a:ext cx="2952750" cy="365125"/>
          </a:xfrm>
        </p:spPr>
        <p:txBody>
          <a:bodyPr/>
          <a:lstStyle/>
          <a:p>
            <a:pPr algn="l"/>
            <a:r>
              <a:rPr lang="en-GB"/>
              <a:t>CIS041-3 Advanced Information Technology</a:t>
            </a:r>
            <a:endParaRPr lang="en-US" dirty="0"/>
          </a:p>
        </p:txBody>
      </p:sp>
      <p:pic>
        <p:nvPicPr>
          <p:cNvPr id="5" name="Content Placeholder 4">
            <a:extLst>
              <a:ext uri="{FF2B5EF4-FFF2-40B4-BE49-F238E27FC236}">
                <a16:creationId xmlns:a16="http://schemas.microsoft.com/office/drawing/2014/main" id="{721889CA-597C-8CDC-98EC-8C083CC32412}"/>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619672" y="337988"/>
            <a:ext cx="7035044" cy="5951022"/>
          </a:xfrm>
          <a:prstGeom prst="rect">
            <a:avLst/>
          </a:prstGeom>
        </p:spPr>
      </p:pic>
    </p:spTree>
    <p:extLst>
      <p:ext uri="{BB962C8B-B14F-4D97-AF65-F5344CB8AC3E}">
        <p14:creationId xmlns:p14="http://schemas.microsoft.com/office/powerpoint/2010/main" val="4224744619"/>
      </p:ext>
    </p:extLst>
  </p:cSld>
  <p:clrMapOvr>
    <a:masterClrMapping/>
  </p:clrMapOvr>
  <p:transition spd="slow">
    <p:zoom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CAB66F-3E12-36E8-AA62-7070C2DEF4A3}"/>
              </a:ext>
            </a:extLst>
          </p:cNvPr>
          <p:cNvSpPr>
            <a:spLocks noGrp="1"/>
          </p:cNvSpPr>
          <p:nvPr>
            <p:ph type="title"/>
          </p:nvPr>
        </p:nvSpPr>
        <p:spPr>
          <a:xfrm>
            <a:off x="1187624" y="373856"/>
            <a:ext cx="7422976" cy="685800"/>
          </a:xfrm>
        </p:spPr>
        <p:txBody>
          <a:bodyPr/>
          <a:lstStyle/>
          <a:p>
            <a:r>
              <a:rPr lang="en-GB" dirty="0"/>
              <a:t>ANN used in Information systems</a:t>
            </a:r>
          </a:p>
        </p:txBody>
      </p:sp>
      <p:sp>
        <p:nvSpPr>
          <p:cNvPr id="5" name="Content Placeholder 4">
            <a:extLst>
              <a:ext uri="{FF2B5EF4-FFF2-40B4-BE49-F238E27FC236}">
                <a16:creationId xmlns:a16="http://schemas.microsoft.com/office/drawing/2014/main" id="{BB1228EF-48E0-8819-638F-4CD38EA8DAF6}"/>
              </a:ext>
            </a:extLst>
          </p:cNvPr>
          <p:cNvSpPr>
            <a:spLocks noGrp="1"/>
          </p:cNvSpPr>
          <p:nvPr>
            <p:ph idx="1"/>
          </p:nvPr>
        </p:nvSpPr>
        <p:spPr/>
        <p:txBody>
          <a:bodyPr/>
          <a:lstStyle/>
          <a:p>
            <a:r>
              <a:rPr lang="en-GB" b="0" i="0" dirty="0">
                <a:solidFill>
                  <a:srgbClr val="292929"/>
                </a:solidFill>
                <a:effectLst/>
                <a:latin typeface="source-serif-pro"/>
              </a:rPr>
              <a:t>Multilayer perceptron (MLP) is used natural language processing (NLP) applications such as </a:t>
            </a:r>
            <a:r>
              <a:rPr lang="en-GB" b="0" i="0" dirty="0">
                <a:solidFill>
                  <a:srgbClr val="FF0000"/>
                </a:solidFill>
                <a:effectLst/>
                <a:latin typeface="source-serif-pro"/>
              </a:rPr>
              <a:t>speech recognition </a:t>
            </a:r>
            <a:r>
              <a:rPr lang="en-GB" b="0" i="0" dirty="0">
                <a:solidFill>
                  <a:srgbClr val="292929"/>
                </a:solidFill>
                <a:effectLst/>
                <a:latin typeface="source-serif-pro"/>
              </a:rPr>
              <a:t>and </a:t>
            </a:r>
            <a:r>
              <a:rPr lang="en-GB" b="0" i="0" dirty="0">
                <a:solidFill>
                  <a:srgbClr val="FF0000"/>
                </a:solidFill>
                <a:effectLst/>
                <a:latin typeface="source-serif-pro"/>
              </a:rPr>
              <a:t>machine translation</a:t>
            </a:r>
            <a:r>
              <a:rPr lang="en-GB" b="0" i="0" dirty="0">
                <a:solidFill>
                  <a:srgbClr val="292929"/>
                </a:solidFill>
                <a:effectLst/>
                <a:latin typeface="source-serif-pro"/>
              </a:rPr>
              <a:t>.</a:t>
            </a:r>
          </a:p>
          <a:p>
            <a:r>
              <a:rPr lang="en-GB" u="sng" dirty="0">
                <a:latin typeface="source-serif-pro"/>
                <a:hlinkClick r:id="rId2"/>
              </a:rPr>
              <a:t>CNN used in </a:t>
            </a:r>
            <a:r>
              <a:rPr lang="en-GB" b="0" i="0" u="sng" dirty="0">
                <a:effectLst/>
                <a:latin typeface="source-serif-pro"/>
                <a:hlinkClick r:id="rId2"/>
              </a:rPr>
              <a:t>Sentence Classification</a:t>
            </a:r>
            <a:r>
              <a:rPr lang="en-GB" b="0" i="0" dirty="0">
                <a:solidFill>
                  <a:srgbClr val="292929"/>
                </a:solidFill>
                <a:effectLst/>
                <a:latin typeface="source-serif-pro"/>
              </a:rPr>
              <a:t> , </a:t>
            </a:r>
            <a:r>
              <a:rPr lang="en-GB" dirty="0">
                <a:solidFill>
                  <a:srgbClr val="292929"/>
                </a:solidFill>
                <a:latin typeface="source-serif-pro"/>
                <a:hlinkClick r:id="rId3"/>
              </a:rPr>
              <a:t>Text understanding</a:t>
            </a:r>
            <a:r>
              <a:rPr lang="en-GB" dirty="0">
                <a:solidFill>
                  <a:srgbClr val="292929"/>
                </a:solidFill>
                <a:latin typeface="source-serif-pro"/>
              </a:rPr>
              <a:t>, </a:t>
            </a:r>
            <a:r>
              <a:rPr lang="en-GB" dirty="0">
                <a:hlinkClick r:id="rId4"/>
              </a:rPr>
              <a:t>Semantic Parsing</a:t>
            </a:r>
            <a:r>
              <a:rPr lang="en-GB" dirty="0"/>
              <a:t>, </a:t>
            </a:r>
            <a:r>
              <a:rPr lang="en-GB" b="0" i="0" dirty="0">
                <a:solidFill>
                  <a:srgbClr val="292929"/>
                </a:solidFill>
                <a:effectLst/>
                <a:latin typeface="source-serif-pro"/>
              </a:rPr>
              <a:t>Semantic parsing </a:t>
            </a:r>
            <a:r>
              <a:rPr lang="en-GB" b="0" i="0" u="sng" dirty="0">
                <a:effectLst/>
                <a:latin typeface="source-serif-pro"/>
                <a:hlinkClick r:id="rId5"/>
              </a:rPr>
              <a:t>[3]</a:t>
            </a:r>
            <a:r>
              <a:rPr lang="en-GB" b="0" i="0" dirty="0">
                <a:solidFill>
                  <a:srgbClr val="292929"/>
                </a:solidFill>
                <a:effectLst/>
                <a:latin typeface="source-serif-pro"/>
              </a:rPr>
              <a:t>, paraphrase detection </a:t>
            </a:r>
            <a:r>
              <a:rPr lang="en-GB" b="0" i="0" u="sng" dirty="0">
                <a:effectLst/>
                <a:latin typeface="source-serif-pro"/>
                <a:hlinkClick r:id="rId6"/>
              </a:rPr>
              <a:t>[4]</a:t>
            </a:r>
            <a:r>
              <a:rPr lang="en-GB" b="0" i="0" dirty="0">
                <a:solidFill>
                  <a:srgbClr val="292929"/>
                </a:solidFill>
                <a:effectLst/>
                <a:latin typeface="source-serif-pro"/>
              </a:rPr>
              <a:t>, speech recognition </a:t>
            </a:r>
            <a:r>
              <a:rPr lang="en-GB" b="0" i="0" u="sng" dirty="0">
                <a:effectLst/>
                <a:latin typeface="source-serif-pro"/>
                <a:hlinkClick r:id="rId7"/>
              </a:rPr>
              <a:t>[5]</a:t>
            </a:r>
            <a:endParaRPr lang="en-GB" b="0" i="0" u="sng" dirty="0">
              <a:effectLst/>
              <a:latin typeface="source-serif-pro"/>
            </a:endParaRPr>
          </a:p>
          <a:p>
            <a:r>
              <a:rPr lang="en-GB" b="1" i="0" dirty="0">
                <a:solidFill>
                  <a:srgbClr val="292929"/>
                </a:solidFill>
                <a:effectLst/>
                <a:latin typeface="sohne"/>
              </a:rPr>
              <a:t>RNN used in</a:t>
            </a:r>
            <a:r>
              <a:rPr lang="en-GB" b="0" i="0" dirty="0">
                <a:solidFill>
                  <a:srgbClr val="292929"/>
                </a:solidFill>
                <a:effectLst/>
                <a:latin typeface="source-serif-pro"/>
              </a:rPr>
              <a:t> </a:t>
            </a:r>
            <a:r>
              <a:rPr lang="en-GB" u="sng" dirty="0">
                <a:latin typeface="source-serif-pro"/>
                <a:hlinkClick r:id="rId8"/>
              </a:rPr>
              <a:t>Natural Language Generation, Paraphrasing and Summarization of User Reviews </a:t>
            </a:r>
            <a:r>
              <a:rPr lang="en-GB" u="sng" dirty="0">
                <a:latin typeface="source-serif-pro"/>
              </a:rPr>
              <a:t>, </a:t>
            </a:r>
            <a:r>
              <a:rPr lang="en-GB" b="0" i="0" u="sng" dirty="0">
                <a:effectLst/>
                <a:latin typeface="source-serif-pro"/>
                <a:hlinkClick r:id="rId9"/>
              </a:rPr>
              <a:t>Text Classification</a:t>
            </a:r>
            <a:r>
              <a:rPr lang="en-GB" b="0" i="0" dirty="0">
                <a:solidFill>
                  <a:srgbClr val="292929"/>
                </a:solidFill>
                <a:effectLst/>
                <a:latin typeface="source-serif-pro"/>
              </a:rPr>
              <a:t>. </a:t>
            </a:r>
          </a:p>
          <a:p>
            <a:r>
              <a:rPr lang="en-GB" dirty="0">
                <a:solidFill>
                  <a:srgbClr val="292929"/>
                </a:solidFill>
                <a:latin typeface="source-serif-pro"/>
              </a:rPr>
              <a:t>LSTM used in </a:t>
            </a:r>
            <a:r>
              <a:rPr lang="en-GB" dirty="0">
                <a:solidFill>
                  <a:srgbClr val="292929"/>
                </a:solidFill>
                <a:latin typeface="source-serif-pro"/>
                <a:hlinkClick r:id="rId10"/>
              </a:rPr>
              <a:t>speech tagging</a:t>
            </a:r>
            <a:r>
              <a:rPr lang="en-GB" dirty="0">
                <a:solidFill>
                  <a:srgbClr val="292929"/>
                </a:solidFill>
                <a:latin typeface="source-serif-pro"/>
              </a:rPr>
              <a:t>, </a:t>
            </a:r>
            <a:r>
              <a:rPr lang="en-GB" b="0" i="0" dirty="0">
                <a:solidFill>
                  <a:srgbClr val="2E2E2E"/>
                </a:solidFill>
                <a:effectLst/>
                <a:latin typeface="NexusSerif"/>
                <a:hlinkClick r:id="rId11" tooltip="Learn more about Named Entity Recognition from ScienceDirect's AI-generated Topic Pages"/>
              </a:rPr>
              <a:t>Named Entity Recognition</a:t>
            </a:r>
            <a:r>
              <a:rPr lang="en-GB" dirty="0">
                <a:solidFill>
                  <a:srgbClr val="2E2E2E"/>
                </a:solidFill>
                <a:latin typeface="NexusSerif"/>
              </a:rPr>
              <a:t>, </a:t>
            </a:r>
            <a:r>
              <a:rPr lang="en-GB" dirty="0">
                <a:solidFill>
                  <a:srgbClr val="2E2E2E"/>
                </a:solidFill>
                <a:latin typeface="NexusSerif"/>
                <a:hlinkClick r:id="rId12"/>
              </a:rPr>
              <a:t>Text classification </a:t>
            </a:r>
            <a:endParaRPr lang="en-GB" dirty="0"/>
          </a:p>
        </p:txBody>
      </p:sp>
    </p:spTree>
    <p:extLst>
      <p:ext uri="{BB962C8B-B14F-4D97-AF65-F5344CB8AC3E}">
        <p14:creationId xmlns:p14="http://schemas.microsoft.com/office/powerpoint/2010/main" val="706460859"/>
      </p:ext>
    </p:extLst>
  </p:cSld>
  <p:clrMapOvr>
    <a:masterClrMapping/>
  </p:clrMapOvr>
  <p:transition spd="slow">
    <p:zoom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749E-3B69-4A7E-E60F-56063842F81D}"/>
              </a:ext>
            </a:extLst>
          </p:cNvPr>
          <p:cNvSpPr>
            <a:spLocks noGrp="1"/>
          </p:cNvSpPr>
          <p:nvPr>
            <p:ph type="title"/>
          </p:nvPr>
        </p:nvSpPr>
        <p:spPr/>
        <p:txBody>
          <a:bodyPr/>
          <a:lstStyle/>
          <a:p>
            <a:r>
              <a:rPr lang="en-GB" dirty="0"/>
              <a:t>Deep Neural Networks (DNN)</a:t>
            </a:r>
          </a:p>
        </p:txBody>
      </p:sp>
      <p:pic>
        <p:nvPicPr>
          <p:cNvPr id="5" name="Content Placeholder 4">
            <a:extLst>
              <a:ext uri="{FF2B5EF4-FFF2-40B4-BE49-F238E27FC236}">
                <a16:creationId xmlns:a16="http://schemas.microsoft.com/office/drawing/2014/main" id="{0D6723CC-24E9-4B5B-0990-DD5BDDE4BAA4}"/>
              </a:ext>
            </a:extLst>
          </p:cNvPr>
          <p:cNvPicPr>
            <a:picLocks noGrp="1" noChangeAspect="1"/>
          </p:cNvPicPr>
          <p:nvPr>
            <p:ph idx="1"/>
          </p:nvPr>
        </p:nvPicPr>
        <p:blipFill rotWithShape="1">
          <a:blip r:embed="rId2"/>
          <a:srcRect t="7613"/>
          <a:stretch/>
        </p:blipFill>
        <p:spPr>
          <a:xfrm>
            <a:off x="2267744" y="1556792"/>
            <a:ext cx="4333287" cy="4323655"/>
          </a:xfrm>
          <a:prstGeom prst="rect">
            <a:avLst/>
          </a:prstGeom>
        </p:spPr>
      </p:pic>
      <p:sp>
        <p:nvSpPr>
          <p:cNvPr id="4" name="Footer Placeholder 3">
            <a:extLst>
              <a:ext uri="{FF2B5EF4-FFF2-40B4-BE49-F238E27FC236}">
                <a16:creationId xmlns:a16="http://schemas.microsoft.com/office/drawing/2014/main" id="{9E565256-B41B-6DBA-5390-4404BD521309}"/>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279355696"/>
      </p:ext>
    </p:extLst>
  </p:cSld>
  <p:clrMapOvr>
    <a:masterClrMapping/>
  </p:clrMapOvr>
  <p:transition spd="slow">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ABD2-EC7F-2A2F-BF8B-67E79FDF4EF3}"/>
              </a:ext>
            </a:extLst>
          </p:cNvPr>
          <p:cNvSpPr>
            <a:spLocks noGrp="1"/>
          </p:cNvSpPr>
          <p:nvPr>
            <p:ph type="title"/>
          </p:nvPr>
        </p:nvSpPr>
        <p:spPr/>
        <p:txBody>
          <a:bodyPr/>
          <a:lstStyle/>
          <a:p>
            <a:r>
              <a:rPr lang="en-GB" dirty="0"/>
              <a:t>ImageNet challenge on Computer Vision</a:t>
            </a:r>
          </a:p>
        </p:txBody>
      </p:sp>
      <p:pic>
        <p:nvPicPr>
          <p:cNvPr id="6" name="Content Placeholder 5">
            <a:extLst>
              <a:ext uri="{FF2B5EF4-FFF2-40B4-BE49-F238E27FC236}">
                <a16:creationId xmlns:a16="http://schemas.microsoft.com/office/drawing/2014/main" id="{F083FD72-6884-9951-2656-535385AB78FB}"/>
              </a:ext>
            </a:extLst>
          </p:cNvPr>
          <p:cNvPicPr>
            <a:picLocks noGrp="1" noChangeAspect="1"/>
          </p:cNvPicPr>
          <p:nvPr>
            <p:ph idx="1"/>
          </p:nvPr>
        </p:nvPicPr>
        <p:blipFill>
          <a:blip r:embed="rId2"/>
          <a:stretch>
            <a:fillRect/>
          </a:stretch>
        </p:blipFill>
        <p:spPr>
          <a:xfrm>
            <a:off x="750607" y="2348880"/>
            <a:ext cx="7642785" cy="3658996"/>
          </a:xfrm>
        </p:spPr>
      </p:pic>
      <p:sp>
        <p:nvSpPr>
          <p:cNvPr id="4" name="Footer Placeholder 3">
            <a:extLst>
              <a:ext uri="{FF2B5EF4-FFF2-40B4-BE49-F238E27FC236}">
                <a16:creationId xmlns:a16="http://schemas.microsoft.com/office/drawing/2014/main" id="{A28D69F7-7685-E2ED-1F76-6DAFD95B9E60}"/>
              </a:ext>
            </a:extLst>
          </p:cNvPr>
          <p:cNvSpPr>
            <a:spLocks noGrp="1"/>
          </p:cNvSpPr>
          <p:nvPr>
            <p:ph type="ftr" sz="quarter" idx="11"/>
          </p:nvPr>
        </p:nvSpPr>
        <p:spPr/>
        <p:txBody>
          <a:bodyPr/>
          <a:lstStyle/>
          <a:p>
            <a:pPr algn="l"/>
            <a:r>
              <a:rPr lang="en-GB"/>
              <a:t>CIS041-3 Advanced Information Technology</a:t>
            </a:r>
            <a:endParaRPr lang="en-US" dirty="0"/>
          </a:p>
        </p:txBody>
      </p:sp>
      <p:sp>
        <p:nvSpPr>
          <p:cNvPr id="8" name="TextBox 7">
            <a:extLst>
              <a:ext uri="{FF2B5EF4-FFF2-40B4-BE49-F238E27FC236}">
                <a16:creationId xmlns:a16="http://schemas.microsoft.com/office/drawing/2014/main" id="{104B673F-F224-7BB6-DBA3-518708A189D9}"/>
              </a:ext>
            </a:extLst>
          </p:cNvPr>
          <p:cNvSpPr txBox="1"/>
          <p:nvPr/>
        </p:nvSpPr>
        <p:spPr>
          <a:xfrm>
            <a:off x="766630" y="1488824"/>
            <a:ext cx="7909825" cy="769441"/>
          </a:xfrm>
          <a:prstGeom prst="rect">
            <a:avLst/>
          </a:prstGeom>
          <a:noFill/>
        </p:spPr>
        <p:txBody>
          <a:bodyPr wrap="square">
            <a:spAutoFit/>
          </a:bodyPr>
          <a:lstStyle/>
          <a:p>
            <a:r>
              <a:rPr lang="en-GB" dirty="0"/>
              <a:t>ImageNet challenge (2009) - </a:t>
            </a:r>
            <a:r>
              <a:rPr lang="en-GB" b="0" i="0" dirty="0">
                <a:solidFill>
                  <a:srgbClr val="313B3F"/>
                </a:solidFill>
                <a:effectLst/>
                <a:latin typeface="Georgia" panose="02040502050405020303" pitchFamily="18" charset="0"/>
              </a:rPr>
              <a:t>ImageNet Large Scale Visual Recognition Challenge (ILSVRC)</a:t>
            </a:r>
            <a:endParaRPr lang="en-GB" dirty="0"/>
          </a:p>
        </p:txBody>
      </p:sp>
    </p:spTree>
    <p:extLst>
      <p:ext uri="{BB962C8B-B14F-4D97-AF65-F5344CB8AC3E}">
        <p14:creationId xmlns:p14="http://schemas.microsoft.com/office/powerpoint/2010/main" val="1087774285"/>
      </p:ext>
    </p:extLst>
  </p:cSld>
  <p:clrMapOvr>
    <a:masterClrMapping/>
  </p:clrMapOvr>
  <p:transition spd="slow">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4B60-FF94-580F-4AD4-27D4AF6D8A06}"/>
              </a:ext>
            </a:extLst>
          </p:cNvPr>
          <p:cNvSpPr>
            <a:spLocks noGrp="1"/>
          </p:cNvSpPr>
          <p:nvPr>
            <p:ph type="title"/>
          </p:nvPr>
        </p:nvSpPr>
        <p:spPr/>
        <p:txBody>
          <a:bodyPr/>
          <a:lstStyle/>
          <a:p>
            <a:r>
              <a:rPr lang="en-GB" dirty="0"/>
              <a:t>Deep Neural Networks</a:t>
            </a:r>
          </a:p>
        </p:txBody>
      </p:sp>
      <p:sp>
        <p:nvSpPr>
          <p:cNvPr id="3" name="Content Placeholder 2">
            <a:extLst>
              <a:ext uri="{FF2B5EF4-FFF2-40B4-BE49-F238E27FC236}">
                <a16:creationId xmlns:a16="http://schemas.microsoft.com/office/drawing/2014/main" id="{9378AA24-4F27-E32F-91C4-5DFDF4754D24}"/>
              </a:ext>
            </a:extLst>
          </p:cNvPr>
          <p:cNvSpPr>
            <a:spLocks noGrp="1"/>
          </p:cNvSpPr>
          <p:nvPr>
            <p:ph idx="1"/>
          </p:nvPr>
        </p:nvSpPr>
        <p:spPr>
          <a:xfrm>
            <a:off x="395536" y="1417881"/>
            <a:ext cx="8215064" cy="642967"/>
          </a:xfrm>
        </p:spPr>
        <p:txBody>
          <a:bodyPr/>
          <a:lstStyle/>
          <a:p>
            <a:r>
              <a:rPr lang="en-GB" sz="1800" dirty="0">
                <a:hlinkClick r:id="rId2"/>
              </a:rPr>
              <a:t>https://proceedings.neurips.cc/paper/2012/file/c399862d3b9d6b76c8436e924a68c45b-Paper.pdf</a:t>
            </a:r>
            <a:endParaRPr lang="en-GB" sz="1800" dirty="0"/>
          </a:p>
          <a:p>
            <a:endParaRPr lang="en-GB" dirty="0"/>
          </a:p>
        </p:txBody>
      </p:sp>
      <p:sp>
        <p:nvSpPr>
          <p:cNvPr id="4" name="Footer Placeholder 3">
            <a:extLst>
              <a:ext uri="{FF2B5EF4-FFF2-40B4-BE49-F238E27FC236}">
                <a16:creationId xmlns:a16="http://schemas.microsoft.com/office/drawing/2014/main" id="{22AA3FD7-9392-265E-4E97-014F3485F31A}"/>
              </a:ext>
            </a:extLst>
          </p:cNvPr>
          <p:cNvSpPr>
            <a:spLocks noGrp="1"/>
          </p:cNvSpPr>
          <p:nvPr>
            <p:ph type="ftr" sz="quarter" idx="11"/>
          </p:nvPr>
        </p:nvSpPr>
        <p:spPr/>
        <p:txBody>
          <a:bodyPr/>
          <a:lstStyle/>
          <a:p>
            <a:pPr algn="l"/>
            <a:r>
              <a:rPr lang="en-GB"/>
              <a:t>CIS041-3 Advanced Information Technology</a:t>
            </a:r>
            <a:endParaRPr lang="en-US" dirty="0"/>
          </a:p>
        </p:txBody>
      </p:sp>
      <p:sp>
        <p:nvSpPr>
          <p:cNvPr id="6" name="TextBox 5">
            <a:extLst>
              <a:ext uri="{FF2B5EF4-FFF2-40B4-BE49-F238E27FC236}">
                <a16:creationId xmlns:a16="http://schemas.microsoft.com/office/drawing/2014/main" id="{412B4BE0-703A-D942-04DE-00EF2ECE682D}"/>
              </a:ext>
            </a:extLst>
          </p:cNvPr>
          <p:cNvSpPr txBox="1"/>
          <p:nvPr/>
        </p:nvSpPr>
        <p:spPr>
          <a:xfrm>
            <a:off x="611560" y="5020096"/>
            <a:ext cx="8215064" cy="1107996"/>
          </a:xfrm>
          <a:prstGeom prst="rect">
            <a:avLst/>
          </a:prstGeom>
          <a:noFill/>
        </p:spPr>
        <p:txBody>
          <a:bodyPr wrap="square">
            <a:spAutoFit/>
          </a:bodyPr>
          <a:lstStyle/>
          <a:p>
            <a:r>
              <a:rPr lang="en-GB" dirty="0"/>
              <a:t>The networks contains </a:t>
            </a:r>
            <a:r>
              <a:rPr lang="en-GB" dirty="0">
                <a:solidFill>
                  <a:srgbClr val="FF0000"/>
                </a:solidFill>
              </a:rPr>
              <a:t>eight layers </a:t>
            </a:r>
            <a:r>
              <a:rPr lang="en-GB" dirty="0"/>
              <a:t>with weights; the first five are convolutional and the remaining three are fully connected.</a:t>
            </a:r>
          </a:p>
        </p:txBody>
      </p:sp>
      <p:pic>
        <p:nvPicPr>
          <p:cNvPr id="8" name="Picture 7">
            <a:extLst>
              <a:ext uri="{FF2B5EF4-FFF2-40B4-BE49-F238E27FC236}">
                <a16:creationId xmlns:a16="http://schemas.microsoft.com/office/drawing/2014/main" id="{CB21D84E-8533-4066-EE0A-7A7B816C12FF}"/>
              </a:ext>
            </a:extLst>
          </p:cNvPr>
          <p:cNvPicPr>
            <a:picLocks noChangeAspect="1"/>
          </p:cNvPicPr>
          <p:nvPr/>
        </p:nvPicPr>
        <p:blipFill>
          <a:blip r:embed="rId3"/>
          <a:stretch>
            <a:fillRect/>
          </a:stretch>
        </p:blipFill>
        <p:spPr>
          <a:xfrm>
            <a:off x="467544" y="2221712"/>
            <a:ext cx="8433845" cy="3072383"/>
          </a:xfrm>
          <a:prstGeom prst="rect">
            <a:avLst/>
          </a:prstGeom>
        </p:spPr>
      </p:pic>
    </p:spTree>
    <p:extLst>
      <p:ext uri="{BB962C8B-B14F-4D97-AF65-F5344CB8AC3E}">
        <p14:creationId xmlns:p14="http://schemas.microsoft.com/office/powerpoint/2010/main" val="24939118"/>
      </p:ext>
    </p:extLst>
  </p:cSld>
  <p:clrMapOvr>
    <a:masterClrMapping/>
  </p:clrMapOvr>
  <p:transition spd="slow">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823F9-9591-37BE-01CF-C62436D51CD8}"/>
              </a:ext>
            </a:extLst>
          </p:cNvPr>
          <p:cNvSpPr>
            <a:spLocks noGrp="1"/>
          </p:cNvSpPr>
          <p:nvPr>
            <p:ph type="title"/>
          </p:nvPr>
        </p:nvSpPr>
        <p:spPr/>
        <p:txBody>
          <a:bodyPr/>
          <a:lstStyle/>
          <a:p>
            <a:r>
              <a:rPr lang="en-GB" dirty="0"/>
              <a:t>Deep Neural Networks</a:t>
            </a:r>
          </a:p>
        </p:txBody>
      </p:sp>
      <p:sp>
        <p:nvSpPr>
          <p:cNvPr id="3" name="Content Placeholder 2">
            <a:extLst>
              <a:ext uri="{FF2B5EF4-FFF2-40B4-BE49-F238E27FC236}">
                <a16:creationId xmlns:a16="http://schemas.microsoft.com/office/drawing/2014/main" id="{605DA32D-99D5-E1E6-ED89-F403E4A4899D}"/>
              </a:ext>
            </a:extLst>
          </p:cNvPr>
          <p:cNvSpPr>
            <a:spLocks noGrp="1"/>
          </p:cNvSpPr>
          <p:nvPr>
            <p:ph idx="1"/>
          </p:nvPr>
        </p:nvSpPr>
        <p:spPr>
          <a:xfrm>
            <a:off x="701646" y="1603989"/>
            <a:ext cx="8215064" cy="3985251"/>
          </a:xfrm>
        </p:spPr>
        <p:txBody>
          <a:bodyPr/>
          <a:lstStyle/>
          <a:p>
            <a:r>
              <a:rPr lang="en-GB" sz="2200" b="1" kern="1200" dirty="0">
                <a:solidFill>
                  <a:schemeClr val="tx1"/>
                </a:solidFill>
                <a:latin typeface="Tahoma" charset="0"/>
                <a:cs typeface="Arial" charset="0"/>
              </a:rPr>
              <a:t>The network’s input is 150,528-dimensional, and the number of neurons in the network’s remaining layers is given by 253,440–186,624–64,896–64,896–43,264– 4096–4096–1000.</a:t>
            </a:r>
          </a:p>
          <a:p>
            <a:endParaRPr lang="en-GB" sz="2200" b="1" kern="1200" dirty="0">
              <a:solidFill>
                <a:schemeClr val="tx1"/>
              </a:solidFill>
              <a:latin typeface="Tahoma" charset="0"/>
              <a:cs typeface="Arial" charset="0"/>
            </a:endParaRPr>
          </a:p>
          <a:p>
            <a:r>
              <a:rPr lang="en-GB" sz="2200" b="1" kern="1200" dirty="0">
                <a:solidFill>
                  <a:schemeClr val="tx1"/>
                </a:solidFill>
                <a:latin typeface="Tahoma" charset="0"/>
                <a:cs typeface="Arial" charset="0"/>
              </a:rPr>
              <a:t>The figure also explicitly showing the delineation of responsibilities between the two GPUs. One GPU runs the layer-parts at the top of the figure while the other runs the layer-parts at the bottom. The GPUs communicate only at certain layers. </a:t>
            </a:r>
          </a:p>
          <a:p>
            <a:pPr marL="0" indent="0" algn="r">
              <a:buNone/>
            </a:pPr>
            <a:r>
              <a:rPr lang="en-GB" sz="2200" b="1" kern="1200" dirty="0">
                <a:solidFill>
                  <a:srgbClr val="FF0000"/>
                </a:solidFill>
                <a:latin typeface="Tahoma" charset="0"/>
                <a:cs typeface="Arial" charset="0"/>
              </a:rPr>
              <a:t> -- Transfer learning </a:t>
            </a:r>
          </a:p>
        </p:txBody>
      </p:sp>
      <p:sp>
        <p:nvSpPr>
          <p:cNvPr id="4" name="Footer Placeholder 3">
            <a:extLst>
              <a:ext uri="{FF2B5EF4-FFF2-40B4-BE49-F238E27FC236}">
                <a16:creationId xmlns:a16="http://schemas.microsoft.com/office/drawing/2014/main" id="{8719D5AE-77BC-AB1B-C0D2-269B328741B9}"/>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069586384"/>
      </p:ext>
    </p:extLst>
  </p:cSld>
  <p:clrMapOvr>
    <a:masterClrMapping/>
  </p:clrMapOvr>
  <p:transition spd="slow">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59870-E95B-1329-9079-3E0B5F226BE9}"/>
              </a:ext>
            </a:extLst>
          </p:cNvPr>
          <p:cNvSpPr>
            <a:spLocks noGrp="1"/>
          </p:cNvSpPr>
          <p:nvPr>
            <p:ph type="title"/>
          </p:nvPr>
        </p:nvSpPr>
        <p:spPr/>
        <p:txBody>
          <a:bodyPr/>
          <a:lstStyle/>
          <a:p>
            <a:r>
              <a:rPr lang="en-GB" dirty="0"/>
              <a:t>Impact of DNN</a:t>
            </a:r>
          </a:p>
        </p:txBody>
      </p:sp>
      <p:sp>
        <p:nvSpPr>
          <p:cNvPr id="3" name="Content Placeholder 2">
            <a:extLst>
              <a:ext uri="{FF2B5EF4-FFF2-40B4-BE49-F238E27FC236}">
                <a16:creationId xmlns:a16="http://schemas.microsoft.com/office/drawing/2014/main" id="{1B9057D8-E515-A2B8-AD90-3AA7E93A7647}"/>
              </a:ext>
            </a:extLst>
          </p:cNvPr>
          <p:cNvSpPr>
            <a:spLocks noGrp="1"/>
          </p:cNvSpPr>
          <p:nvPr>
            <p:ph idx="1"/>
          </p:nvPr>
        </p:nvSpPr>
        <p:spPr>
          <a:xfrm>
            <a:off x="464468" y="1373556"/>
            <a:ext cx="8215064" cy="4680520"/>
          </a:xfrm>
        </p:spPr>
        <p:txBody>
          <a:bodyPr/>
          <a:lstStyle/>
          <a:p>
            <a:r>
              <a:rPr lang="en-GB" b="0" i="0" dirty="0">
                <a:solidFill>
                  <a:srgbClr val="313B3F"/>
                </a:solidFill>
                <a:effectLst/>
                <a:latin typeface="Georgia" panose="02040502050405020303" pitchFamily="18" charset="0"/>
              </a:rPr>
              <a:t>The success of ImageNet highlighted the arrival of the era of deep learning</a:t>
            </a:r>
          </a:p>
          <a:p>
            <a:r>
              <a:rPr lang="en-GB" dirty="0">
                <a:solidFill>
                  <a:srgbClr val="313B3F"/>
                </a:solidFill>
                <a:latin typeface="Georgia" panose="02040502050405020303" pitchFamily="18" charset="0"/>
              </a:rPr>
              <a:t>Among the three cornerstones of the NN: Data, Algorithm and the Architecture, architecture overtakes the other two in terms of importance</a:t>
            </a:r>
          </a:p>
          <a:p>
            <a:r>
              <a:rPr lang="en-GB" dirty="0">
                <a:solidFill>
                  <a:srgbClr val="313B3F"/>
                </a:solidFill>
                <a:latin typeface="Georgia" panose="02040502050405020303" pitchFamily="18" charset="0"/>
              </a:rPr>
              <a:t>A</a:t>
            </a:r>
            <a:r>
              <a:rPr lang="en-GB" b="0" i="0" dirty="0">
                <a:solidFill>
                  <a:srgbClr val="313B3F"/>
                </a:solidFill>
                <a:effectLst/>
                <a:latin typeface="Georgia" panose="02040502050405020303" pitchFamily="18" charset="0"/>
              </a:rPr>
              <a:t>llowed a breakthrough </a:t>
            </a:r>
            <a:r>
              <a:rPr lang="en-GB" b="0" i="0" dirty="0">
                <a:solidFill>
                  <a:srgbClr val="FF0000"/>
                </a:solidFill>
                <a:effectLst/>
                <a:latin typeface="Georgia" panose="02040502050405020303" pitchFamily="18" charset="0"/>
              </a:rPr>
              <a:t>transfer learning:</a:t>
            </a:r>
            <a:r>
              <a:rPr lang="en-GB" b="0" i="0" dirty="0">
                <a:solidFill>
                  <a:srgbClr val="313B3F"/>
                </a:solidFill>
                <a:effectLst/>
                <a:latin typeface="Georgia" panose="02040502050405020303" pitchFamily="18" charset="0"/>
              </a:rPr>
              <a:t> the weights learned in state of the art models for ImageNet could be used to initialize models for completely other datasets and improve performance significantly. </a:t>
            </a:r>
          </a:p>
          <a:p>
            <a:r>
              <a:rPr lang="en-GB" b="0" i="0" dirty="0">
                <a:solidFill>
                  <a:srgbClr val="313B3F"/>
                </a:solidFill>
                <a:effectLst/>
                <a:latin typeface="Georgia" panose="02040502050405020303" pitchFamily="18" charset="0"/>
              </a:rPr>
              <a:t>This "fine-tuning" approach allowed achieving good performance with as little as one positive example per category </a:t>
            </a:r>
            <a:r>
              <a:rPr lang="en-GB" b="0" i="0" u="none" strike="noStrike" dirty="0">
                <a:solidFill>
                  <a:srgbClr val="15171A"/>
                </a:solidFill>
                <a:effectLst/>
                <a:latin typeface="Georgia" panose="02040502050405020303" pitchFamily="18" charset="0"/>
                <a:hlinkClick r:id="rId2"/>
              </a:rPr>
              <a:t>(Donahue et al., 2014)</a:t>
            </a:r>
            <a:r>
              <a:rPr lang="en-GB" b="0" i="0" dirty="0">
                <a:solidFill>
                  <a:srgbClr val="313B3F"/>
                </a:solidFill>
                <a:effectLst/>
                <a:latin typeface="Georgia" panose="02040502050405020303" pitchFamily="18" charset="0"/>
              </a:rPr>
              <a:t> </a:t>
            </a:r>
            <a:r>
              <a:rPr lang="en-GB" b="0" i="0" dirty="0">
                <a:solidFill>
                  <a:srgbClr val="FF0000"/>
                </a:solidFill>
                <a:effectLst/>
                <a:latin typeface="Georgia" panose="02040502050405020303" pitchFamily="18" charset="0"/>
              </a:rPr>
              <a:t> </a:t>
            </a:r>
            <a:endParaRPr lang="en-GB" dirty="0">
              <a:solidFill>
                <a:srgbClr val="FF0000"/>
              </a:solidFill>
            </a:endParaRPr>
          </a:p>
        </p:txBody>
      </p:sp>
      <p:sp>
        <p:nvSpPr>
          <p:cNvPr id="4" name="Footer Placeholder 3">
            <a:extLst>
              <a:ext uri="{FF2B5EF4-FFF2-40B4-BE49-F238E27FC236}">
                <a16:creationId xmlns:a16="http://schemas.microsoft.com/office/drawing/2014/main" id="{BCC81AB1-E040-A446-ADD0-3D3E3F12906A}"/>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322740783"/>
      </p:ext>
    </p:extLst>
  </p:cSld>
  <p:clrMapOvr>
    <a:masterClrMapping/>
  </p:clrMapOvr>
  <p:transition spd="slow">
    <p:zoom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3E78-177F-ACDC-BDD7-452B45CF005A}"/>
              </a:ext>
            </a:extLst>
          </p:cNvPr>
          <p:cNvSpPr>
            <a:spLocks noGrp="1"/>
          </p:cNvSpPr>
          <p:nvPr>
            <p:ph type="title"/>
          </p:nvPr>
        </p:nvSpPr>
        <p:spPr>
          <a:xfrm>
            <a:off x="971600" y="277788"/>
            <a:ext cx="8034536" cy="685800"/>
          </a:xfrm>
        </p:spPr>
        <p:txBody>
          <a:bodyPr/>
          <a:lstStyle/>
          <a:p>
            <a:r>
              <a:rPr lang="en-GB" dirty="0"/>
              <a:t>Pretrained model and transfer learning </a:t>
            </a:r>
          </a:p>
        </p:txBody>
      </p:sp>
      <p:sp>
        <p:nvSpPr>
          <p:cNvPr id="3" name="Content Placeholder 2">
            <a:extLst>
              <a:ext uri="{FF2B5EF4-FFF2-40B4-BE49-F238E27FC236}">
                <a16:creationId xmlns:a16="http://schemas.microsoft.com/office/drawing/2014/main" id="{F95999E1-7DCE-63CE-64D5-216A3B8CA034}"/>
              </a:ext>
            </a:extLst>
          </p:cNvPr>
          <p:cNvSpPr>
            <a:spLocks noGrp="1"/>
          </p:cNvSpPr>
          <p:nvPr>
            <p:ph idx="1"/>
          </p:nvPr>
        </p:nvSpPr>
        <p:spPr/>
        <p:txBody>
          <a:bodyPr/>
          <a:lstStyle/>
          <a:p>
            <a:r>
              <a:rPr lang="en-GB" b="1" i="0" dirty="0">
                <a:solidFill>
                  <a:schemeClr val="tx1"/>
                </a:solidFill>
                <a:effectLst/>
                <a:latin typeface="Georgia" panose="02040502050405020303" pitchFamily="18" charset="0"/>
              </a:rPr>
              <a:t>Pretrained ImageNet models </a:t>
            </a:r>
            <a:r>
              <a:rPr lang="en-GB" b="0" i="0" dirty="0">
                <a:solidFill>
                  <a:srgbClr val="313B3F"/>
                </a:solidFill>
                <a:effectLst/>
                <a:latin typeface="Georgia" panose="02040502050405020303" pitchFamily="18" charset="0"/>
              </a:rPr>
              <a:t>have been used to achieve state-of-the-art results in almost all tasks</a:t>
            </a:r>
            <a:endParaRPr lang="en-GB" dirty="0"/>
          </a:p>
        </p:txBody>
      </p:sp>
      <p:sp>
        <p:nvSpPr>
          <p:cNvPr id="4" name="Footer Placeholder 3">
            <a:extLst>
              <a:ext uri="{FF2B5EF4-FFF2-40B4-BE49-F238E27FC236}">
                <a16:creationId xmlns:a16="http://schemas.microsoft.com/office/drawing/2014/main" id="{A2369215-E760-A5DA-C270-C3953FE442B2}"/>
              </a:ext>
            </a:extLst>
          </p:cNvPr>
          <p:cNvSpPr>
            <a:spLocks noGrp="1"/>
          </p:cNvSpPr>
          <p:nvPr>
            <p:ph type="ftr" sz="quarter" idx="11"/>
          </p:nvPr>
        </p:nvSpPr>
        <p:spPr/>
        <p:txBody>
          <a:bodyPr/>
          <a:lstStyle/>
          <a:p>
            <a:pPr algn="l"/>
            <a:r>
              <a:rPr lang="en-GB"/>
              <a:t>CIS041-3 Advanced Information Technology</a:t>
            </a:r>
            <a:endParaRPr lang="en-US" dirty="0"/>
          </a:p>
        </p:txBody>
      </p:sp>
      <p:pic>
        <p:nvPicPr>
          <p:cNvPr id="6" name="Picture 5">
            <a:extLst>
              <a:ext uri="{FF2B5EF4-FFF2-40B4-BE49-F238E27FC236}">
                <a16:creationId xmlns:a16="http://schemas.microsoft.com/office/drawing/2014/main" id="{B7DE1362-F275-D5EE-7B0A-9004CDB9D7CD}"/>
              </a:ext>
            </a:extLst>
          </p:cNvPr>
          <p:cNvPicPr>
            <a:picLocks noChangeAspect="1"/>
          </p:cNvPicPr>
          <p:nvPr/>
        </p:nvPicPr>
        <p:blipFill>
          <a:blip r:embed="rId2"/>
          <a:stretch>
            <a:fillRect/>
          </a:stretch>
        </p:blipFill>
        <p:spPr>
          <a:xfrm>
            <a:off x="866664" y="2484843"/>
            <a:ext cx="7272808" cy="3828119"/>
          </a:xfrm>
          <a:prstGeom prst="rect">
            <a:avLst/>
          </a:prstGeom>
        </p:spPr>
      </p:pic>
    </p:spTree>
    <p:extLst>
      <p:ext uri="{BB962C8B-B14F-4D97-AF65-F5344CB8AC3E}">
        <p14:creationId xmlns:p14="http://schemas.microsoft.com/office/powerpoint/2010/main" val="544177974"/>
      </p:ext>
    </p:extLst>
  </p:cSld>
  <p:clrMapOvr>
    <a:masterClrMapping/>
  </p:clrMapOvr>
  <p:transition spd="slow">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2859-9DED-E0E5-921A-5BD20612238F}"/>
              </a:ext>
            </a:extLst>
          </p:cNvPr>
          <p:cNvSpPr>
            <a:spLocks noGrp="1"/>
          </p:cNvSpPr>
          <p:nvPr>
            <p:ph type="title"/>
          </p:nvPr>
        </p:nvSpPr>
        <p:spPr/>
        <p:txBody>
          <a:bodyPr/>
          <a:lstStyle/>
          <a:p>
            <a:r>
              <a:rPr lang="en-GB" dirty="0"/>
              <a:t>“An ImageNet for language”</a:t>
            </a:r>
          </a:p>
        </p:txBody>
      </p:sp>
      <p:sp>
        <p:nvSpPr>
          <p:cNvPr id="4" name="Footer Placeholder 3">
            <a:extLst>
              <a:ext uri="{FF2B5EF4-FFF2-40B4-BE49-F238E27FC236}">
                <a16:creationId xmlns:a16="http://schemas.microsoft.com/office/drawing/2014/main" id="{92675E42-82EF-F329-19B7-0D6B9D575DDD}"/>
              </a:ext>
            </a:extLst>
          </p:cNvPr>
          <p:cNvSpPr>
            <a:spLocks noGrp="1"/>
          </p:cNvSpPr>
          <p:nvPr>
            <p:ph type="ftr" sz="quarter" idx="11"/>
          </p:nvPr>
        </p:nvSpPr>
        <p:spPr/>
        <p:txBody>
          <a:bodyPr/>
          <a:lstStyle/>
          <a:p>
            <a:pPr algn="l"/>
            <a:r>
              <a:rPr lang="en-GB"/>
              <a:t>CIS041-3 Advanced Information Technology</a:t>
            </a:r>
            <a:endParaRPr lang="en-US" dirty="0"/>
          </a:p>
        </p:txBody>
      </p:sp>
      <p:pic>
        <p:nvPicPr>
          <p:cNvPr id="5" name="Picture 4">
            <a:extLst>
              <a:ext uri="{FF2B5EF4-FFF2-40B4-BE49-F238E27FC236}">
                <a16:creationId xmlns:a16="http://schemas.microsoft.com/office/drawing/2014/main" id="{31DCDE5B-F4F1-1F3C-BADC-7C56EA278562}"/>
              </a:ext>
            </a:extLst>
          </p:cNvPr>
          <p:cNvPicPr>
            <a:picLocks noChangeAspect="1"/>
          </p:cNvPicPr>
          <p:nvPr/>
        </p:nvPicPr>
        <p:blipFill>
          <a:blip r:embed="rId2"/>
          <a:stretch>
            <a:fillRect/>
          </a:stretch>
        </p:blipFill>
        <p:spPr>
          <a:xfrm>
            <a:off x="1227220" y="3531355"/>
            <a:ext cx="4571999" cy="2507495"/>
          </a:xfrm>
          <a:prstGeom prst="rect">
            <a:avLst/>
          </a:prstGeom>
        </p:spPr>
      </p:pic>
      <p:sp>
        <p:nvSpPr>
          <p:cNvPr id="7" name="TextBox 6">
            <a:extLst>
              <a:ext uri="{FF2B5EF4-FFF2-40B4-BE49-F238E27FC236}">
                <a16:creationId xmlns:a16="http://schemas.microsoft.com/office/drawing/2014/main" id="{C33452C2-6A90-18E3-1B4C-DAC7BB734EC7}"/>
              </a:ext>
            </a:extLst>
          </p:cNvPr>
          <p:cNvSpPr txBox="1"/>
          <p:nvPr/>
        </p:nvSpPr>
        <p:spPr>
          <a:xfrm>
            <a:off x="352872" y="1325949"/>
            <a:ext cx="8257728" cy="1754326"/>
          </a:xfrm>
          <a:prstGeom prst="rect">
            <a:avLst/>
          </a:prstGeom>
          <a:noFill/>
        </p:spPr>
        <p:txBody>
          <a:bodyPr wrap="square">
            <a:spAutoFit/>
          </a:bodyPr>
          <a:lstStyle/>
          <a:p>
            <a:r>
              <a:rPr lang="en-GB" sz="1800" dirty="0" err="1"/>
              <a:t>ELMo</a:t>
            </a:r>
            <a:r>
              <a:rPr lang="en-GB" sz="1800" dirty="0"/>
              <a:t>, </a:t>
            </a:r>
            <a:r>
              <a:rPr lang="en-GB" sz="1800" dirty="0" err="1"/>
              <a:t>ULMFiT</a:t>
            </a:r>
            <a:r>
              <a:rPr lang="en-GB" sz="1800" dirty="0"/>
              <a:t>, and the </a:t>
            </a:r>
            <a:r>
              <a:rPr lang="en-GB" sz="1800" dirty="0" err="1"/>
              <a:t>OpenAI</a:t>
            </a:r>
            <a:r>
              <a:rPr lang="en-GB" sz="1800" dirty="0"/>
              <a:t> transformer. These works made headlines by demonstrating that pretrained language models can be used to achieve state-of-the-art results on a wide range of NLP tasks. Such methods herald a watershed moment: they may have the same wide-ranging impact on NLP as pretrained ImageNet models had on computer vision.</a:t>
            </a:r>
          </a:p>
        </p:txBody>
      </p:sp>
      <p:sp>
        <p:nvSpPr>
          <p:cNvPr id="10" name="TextBox 9">
            <a:extLst>
              <a:ext uri="{FF2B5EF4-FFF2-40B4-BE49-F238E27FC236}">
                <a16:creationId xmlns:a16="http://schemas.microsoft.com/office/drawing/2014/main" id="{0C7B4570-5E6F-244C-25BB-BB3C83C072BF}"/>
              </a:ext>
            </a:extLst>
          </p:cNvPr>
          <p:cNvSpPr txBox="1"/>
          <p:nvPr/>
        </p:nvSpPr>
        <p:spPr>
          <a:xfrm>
            <a:off x="3157720" y="2557204"/>
            <a:ext cx="5282999" cy="769441"/>
          </a:xfrm>
          <a:prstGeom prst="rect">
            <a:avLst/>
          </a:prstGeom>
          <a:noFill/>
        </p:spPr>
        <p:txBody>
          <a:bodyPr wrap="square">
            <a:spAutoFit/>
          </a:bodyPr>
          <a:lstStyle/>
          <a:p>
            <a:endParaRPr lang="en-GB" dirty="0"/>
          </a:p>
          <a:p>
            <a:r>
              <a:rPr lang="en-GB" dirty="0"/>
              <a:t> -- SEBASTIAN RUDER 12 JUL 2018</a:t>
            </a:r>
          </a:p>
        </p:txBody>
      </p:sp>
      <p:sp>
        <p:nvSpPr>
          <p:cNvPr id="12" name="TextBox 11">
            <a:extLst>
              <a:ext uri="{FF2B5EF4-FFF2-40B4-BE49-F238E27FC236}">
                <a16:creationId xmlns:a16="http://schemas.microsoft.com/office/drawing/2014/main" id="{C36554B4-36FA-1EF8-BB1E-C473DD7BA3AE}"/>
              </a:ext>
            </a:extLst>
          </p:cNvPr>
          <p:cNvSpPr txBox="1"/>
          <p:nvPr/>
        </p:nvSpPr>
        <p:spPr>
          <a:xfrm>
            <a:off x="4788024" y="3238968"/>
            <a:ext cx="3933565" cy="584775"/>
          </a:xfrm>
          <a:prstGeom prst="rect">
            <a:avLst/>
          </a:prstGeom>
          <a:noFill/>
        </p:spPr>
        <p:txBody>
          <a:bodyPr wrap="square">
            <a:spAutoFit/>
          </a:bodyPr>
          <a:lstStyle/>
          <a:p>
            <a:r>
              <a:rPr lang="en-GB" sz="1600" dirty="0">
                <a:hlinkClick r:id="rId3"/>
              </a:rPr>
              <a:t>https://ruder.io/nlp-imagenet/</a:t>
            </a:r>
            <a:endParaRPr lang="en-GB" sz="1600" dirty="0"/>
          </a:p>
          <a:p>
            <a:endParaRPr lang="en-GB" sz="1600" dirty="0"/>
          </a:p>
        </p:txBody>
      </p:sp>
    </p:spTree>
    <p:extLst>
      <p:ext uri="{BB962C8B-B14F-4D97-AF65-F5344CB8AC3E}">
        <p14:creationId xmlns:p14="http://schemas.microsoft.com/office/powerpoint/2010/main" val="1434423043"/>
      </p:ext>
    </p:extLst>
  </p:cSld>
  <p:clrMapOvr>
    <a:masterClrMapping/>
  </p:clrMapOvr>
  <p:transition spd="slow">
    <p:zoom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0594-753D-49A4-811A-16024764F806}"/>
              </a:ext>
            </a:extLst>
          </p:cNvPr>
          <p:cNvSpPr>
            <a:spLocks noGrp="1"/>
          </p:cNvSpPr>
          <p:nvPr>
            <p:ph type="title"/>
          </p:nvPr>
        </p:nvSpPr>
        <p:spPr/>
        <p:txBody>
          <a:bodyPr/>
          <a:lstStyle/>
          <a:p>
            <a:r>
              <a:rPr lang="en-US" altLang="zh-CN" dirty="0"/>
              <a:t>DNN</a:t>
            </a:r>
            <a:r>
              <a:rPr lang="en-GB" altLang="zh-CN" dirty="0"/>
              <a:t> in Information Systems</a:t>
            </a:r>
            <a:endParaRPr lang="en-GB" dirty="0"/>
          </a:p>
        </p:txBody>
      </p:sp>
      <p:sp>
        <p:nvSpPr>
          <p:cNvPr id="3" name="Content Placeholder 2">
            <a:extLst>
              <a:ext uri="{FF2B5EF4-FFF2-40B4-BE49-F238E27FC236}">
                <a16:creationId xmlns:a16="http://schemas.microsoft.com/office/drawing/2014/main" id="{D8370BA7-ED37-AD8A-E398-C09CC98C6AD0}"/>
              </a:ext>
            </a:extLst>
          </p:cNvPr>
          <p:cNvSpPr>
            <a:spLocks noGrp="1"/>
          </p:cNvSpPr>
          <p:nvPr>
            <p:ph idx="1"/>
          </p:nvPr>
        </p:nvSpPr>
        <p:spPr>
          <a:xfrm>
            <a:off x="323528" y="1344228"/>
            <a:ext cx="8496944" cy="4680520"/>
          </a:xfrm>
        </p:spPr>
        <p:txBody>
          <a:bodyPr/>
          <a:lstStyle/>
          <a:p>
            <a:r>
              <a:rPr lang="en-GB" dirty="0"/>
              <a:t>The biggest problem in Information system is Natural Language Understanding (NLU)</a:t>
            </a:r>
          </a:p>
          <a:p>
            <a:r>
              <a:rPr lang="en-GB" dirty="0"/>
              <a:t>Computational Linguistics uses many machine learning techniques include naïve Bayes, k-nearest neighbours, hidden Markov models, decision trees, random forests, and support vector machines since 1080s.  </a:t>
            </a:r>
          </a:p>
          <a:p>
            <a:r>
              <a:rPr lang="en-GB" dirty="0"/>
              <a:t>The use of neutral networks for NLP did not start until the early 2000s. But by the end of 2010s, neural networks transformed NLP, enhancing or even replacing earlier techniques. [</a:t>
            </a:r>
            <a:r>
              <a:rPr lang="en-GB" dirty="0">
                <a:hlinkClick r:id="rId2"/>
              </a:rPr>
              <a:t>https://arxiv.org/pdf/1807.10854.pdf</a:t>
            </a:r>
            <a:r>
              <a:rPr lang="en-GB" dirty="0"/>
              <a:t>]</a:t>
            </a:r>
          </a:p>
          <a:p>
            <a:r>
              <a:rPr lang="en-GB" dirty="0"/>
              <a:t>This has been made possible because we now have more data to train neural network models and more powerful computing systems to do so.</a:t>
            </a:r>
          </a:p>
          <a:p>
            <a:endParaRPr lang="en-GB" dirty="0"/>
          </a:p>
        </p:txBody>
      </p:sp>
      <p:sp>
        <p:nvSpPr>
          <p:cNvPr id="4" name="Footer Placeholder 3">
            <a:extLst>
              <a:ext uri="{FF2B5EF4-FFF2-40B4-BE49-F238E27FC236}">
                <a16:creationId xmlns:a16="http://schemas.microsoft.com/office/drawing/2014/main" id="{02380122-8B32-372F-D6A3-F92424F92E38}"/>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049356934"/>
      </p:ext>
    </p:extLst>
  </p:cSld>
  <p:clrMapOvr>
    <a:masterClrMapping/>
  </p:clrMapOvr>
  <p:transition spd="slow">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7CE2C-A04D-1843-E6AD-578A35539EBF}"/>
              </a:ext>
            </a:extLst>
          </p:cNvPr>
          <p:cNvSpPr>
            <a:spLocks noGrp="1"/>
          </p:cNvSpPr>
          <p:nvPr>
            <p:ph type="title"/>
          </p:nvPr>
        </p:nvSpPr>
        <p:spPr/>
        <p:txBody>
          <a:bodyPr/>
          <a:lstStyle/>
          <a:p>
            <a:r>
              <a:rPr lang="en-GB" b="0" i="0" dirty="0">
                <a:solidFill>
                  <a:srgbClr val="000000"/>
                </a:solidFill>
                <a:effectLst/>
                <a:latin typeface="Lora" pitchFamily="2" charset="0"/>
              </a:rPr>
              <a:t>Artificial intelligence</a:t>
            </a:r>
            <a:endParaRPr lang="en-GB" dirty="0"/>
          </a:p>
        </p:txBody>
      </p:sp>
      <p:pic>
        <p:nvPicPr>
          <p:cNvPr id="6" name="Content Placeholder 5">
            <a:extLst>
              <a:ext uri="{FF2B5EF4-FFF2-40B4-BE49-F238E27FC236}">
                <a16:creationId xmlns:a16="http://schemas.microsoft.com/office/drawing/2014/main" id="{81724B3A-A3AE-1E72-2434-3836984879D1}"/>
              </a:ext>
            </a:extLst>
          </p:cNvPr>
          <p:cNvPicPr>
            <a:picLocks noGrp="1" noChangeAspect="1"/>
          </p:cNvPicPr>
          <p:nvPr>
            <p:ph idx="1"/>
          </p:nvPr>
        </p:nvPicPr>
        <p:blipFill>
          <a:blip r:embed="rId2"/>
          <a:stretch>
            <a:fillRect/>
          </a:stretch>
        </p:blipFill>
        <p:spPr>
          <a:xfrm>
            <a:off x="2915816" y="1772816"/>
            <a:ext cx="4576700" cy="3888408"/>
          </a:xfrm>
          <a:prstGeom prst="rect">
            <a:avLst/>
          </a:prstGeom>
        </p:spPr>
      </p:pic>
      <p:sp>
        <p:nvSpPr>
          <p:cNvPr id="2" name="Footer Placeholder 1">
            <a:extLst>
              <a:ext uri="{FF2B5EF4-FFF2-40B4-BE49-F238E27FC236}">
                <a16:creationId xmlns:a16="http://schemas.microsoft.com/office/drawing/2014/main" id="{B23E9140-4AFF-CA66-15F4-C6945307AF34}"/>
              </a:ext>
            </a:extLst>
          </p:cNvPr>
          <p:cNvSpPr>
            <a:spLocks noGrp="1"/>
          </p:cNvSpPr>
          <p:nvPr>
            <p:ph type="ftr" sz="quarter" idx="11"/>
          </p:nvPr>
        </p:nvSpPr>
        <p:spPr/>
        <p:txBody>
          <a:bodyPr/>
          <a:lstStyle/>
          <a:p>
            <a:pPr algn="l"/>
            <a:r>
              <a:rPr lang="en-GB" dirty="0"/>
              <a:t>CIS041-3 Advanced Information Technology</a:t>
            </a:r>
            <a:endParaRPr lang="en-US" dirty="0"/>
          </a:p>
        </p:txBody>
      </p:sp>
    </p:spTree>
    <p:extLst>
      <p:ext uri="{BB962C8B-B14F-4D97-AF65-F5344CB8AC3E}">
        <p14:creationId xmlns:p14="http://schemas.microsoft.com/office/powerpoint/2010/main" val="4175809543"/>
      </p:ext>
    </p:extLst>
  </p:cSld>
  <p:clrMapOvr>
    <a:masterClrMapping/>
  </p:clrMapOvr>
  <p:transition spd="slow">
    <p:zoom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9D3C-E5F4-6578-1773-80AF75A9C09F}"/>
              </a:ext>
            </a:extLst>
          </p:cNvPr>
          <p:cNvSpPr>
            <a:spLocks noGrp="1"/>
          </p:cNvSpPr>
          <p:nvPr>
            <p:ph type="title"/>
          </p:nvPr>
        </p:nvSpPr>
        <p:spPr/>
        <p:txBody>
          <a:bodyPr/>
          <a:lstStyle/>
          <a:p>
            <a:r>
              <a:rPr lang="en-GB" dirty="0"/>
              <a:t>DNN used in NLP</a:t>
            </a:r>
          </a:p>
        </p:txBody>
      </p:sp>
      <p:sp>
        <p:nvSpPr>
          <p:cNvPr id="3" name="Content Placeholder 2">
            <a:extLst>
              <a:ext uri="{FF2B5EF4-FFF2-40B4-BE49-F238E27FC236}">
                <a16:creationId xmlns:a16="http://schemas.microsoft.com/office/drawing/2014/main" id="{0210132F-68C1-961D-19F5-85F2C7C12B28}"/>
              </a:ext>
            </a:extLst>
          </p:cNvPr>
          <p:cNvSpPr>
            <a:spLocks noGrp="1"/>
          </p:cNvSpPr>
          <p:nvPr>
            <p:ph idx="1"/>
          </p:nvPr>
        </p:nvSpPr>
        <p:spPr>
          <a:xfrm>
            <a:off x="464468" y="1484784"/>
            <a:ext cx="8215064" cy="4752528"/>
          </a:xfrm>
        </p:spPr>
        <p:txBody>
          <a:bodyPr/>
          <a:lstStyle/>
          <a:p>
            <a:r>
              <a:rPr lang="en-GB" sz="2800" b="1" dirty="0"/>
              <a:t>Datasets:</a:t>
            </a:r>
          </a:p>
          <a:p>
            <a:pPr lvl="1"/>
            <a:r>
              <a:rPr lang="en-GB" sz="2400" b="0" i="0" u="none" strike="noStrike" dirty="0">
                <a:solidFill>
                  <a:srgbClr val="3EB0EF"/>
                </a:solidFill>
                <a:effectLst/>
                <a:latin typeface="Georgia" panose="02040502050405020303" pitchFamily="18" charset="0"/>
                <a:hlinkClick r:id="rId2"/>
              </a:rPr>
              <a:t>Stanford Question Answering Dataset (</a:t>
            </a:r>
            <a:r>
              <a:rPr lang="en-GB" sz="2400" b="0" i="0" u="none" strike="noStrike" dirty="0" err="1">
                <a:solidFill>
                  <a:srgbClr val="3EB0EF"/>
                </a:solidFill>
                <a:effectLst/>
                <a:latin typeface="Georgia" panose="02040502050405020303" pitchFamily="18" charset="0"/>
                <a:hlinkClick r:id="rId2"/>
              </a:rPr>
              <a:t>SQuAD</a:t>
            </a:r>
            <a:r>
              <a:rPr lang="en-GB" sz="2400" b="0" i="0" u="none" strike="noStrike" dirty="0">
                <a:solidFill>
                  <a:srgbClr val="3EB0EF"/>
                </a:solidFill>
                <a:effectLst/>
                <a:latin typeface="Georgia" panose="02040502050405020303" pitchFamily="18" charset="0"/>
                <a:hlinkClick r:id="rId2"/>
              </a:rPr>
              <a:t>)</a:t>
            </a:r>
            <a:endParaRPr lang="en-GB" sz="2400" b="0" i="0" u="none" strike="noStrike" dirty="0">
              <a:solidFill>
                <a:srgbClr val="3EB0EF"/>
              </a:solidFill>
              <a:effectLst/>
              <a:latin typeface="Georgia" panose="02040502050405020303" pitchFamily="18" charset="0"/>
            </a:endParaRPr>
          </a:p>
          <a:p>
            <a:pPr lvl="1"/>
            <a:r>
              <a:rPr lang="en-GB" sz="2400" b="0" i="0" u="none" strike="noStrike" dirty="0">
                <a:solidFill>
                  <a:srgbClr val="15171A"/>
                </a:solidFill>
                <a:effectLst/>
                <a:latin typeface="Georgia" panose="02040502050405020303" pitchFamily="18" charset="0"/>
                <a:hlinkClick r:id="rId3"/>
              </a:rPr>
              <a:t>Stanford Natural Language Inference (SNLI) Corpus</a:t>
            </a:r>
            <a:endParaRPr lang="en-GB" sz="2400" dirty="0">
              <a:solidFill>
                <a:srgbClr val="3EB0EF"/>
              </a:solidFill>
              <a:latin typeface="Georgia" panose="02040502050405020303" pitchFamily="18" charset="0"/>
            </a:endParaRPr>
          </a:p>
          <a:p>
            <a:pPr lvl="1"/>
            <a:r>
              <a:rPr lang="en-GB" sz="2400" b="0" i="0" dirty="0">
                <a:solidFill>
                  <a:srgbClr val="313B3F"/>
                </a:solidFill>
                <a:effectLst/>
                <a:latin typeface="Georgia" panose="02040502050405020303" pitchFamily="18" charset="0"/>
              </a:rPr>
              <a:t>WikiText-2 dataset</a:t>
            </a:r>
          </a:p>
          <a:p>
            <a:r>
              <a:rPr lang="en-GB" b="1" i="0" dirty="0">
                <a:solidFill>
                  <a:schemeClr val="tx1"/>
                </a:solidFill>
                <a:effectLst/>
                <a:latin typeface="Georgia" panose="02040502050405020303" pitchFamily="18" charset="0"/>
              </a:rPr>
              <a:t>Language modelling: </a:t>
            </a:r>
            <a:r>
              <a:rPr lang="en-GB" b="0" i="0" dirty="0">
                <a:solidFill>
                  <a:srgbClr val="313B3F"/>
                </a:solidFill>
                <a:effectLst/>
                <a:latin typeface="Georgia" panose="02040502050405020303" pitchFamily="18" charset="0"/>
              </a:rPr>
              <a:t>using pretrained models (transfer learning) + fine-tune proved to be more success and also in many downstream tasks:</a:t>
            </a:r>
          </a:p>
          <a:p>
            <a:pPr lvl="1"/>
            <a:r>
              <a:rPr lang="en-GB" sz="2400" b="0" i="0" dirty="0">
                <a:solidFill>
                  <a:srgbClr val="313B3F"/>
                </a:solidFill>
                <a:effectLst/>
                <a:latin typeface="Georgia" panose="02040502050405020303" pitchFamily="18" charset="0"/>
                <a:hlinkClick r:id="rId4"/>
              </a:rPr>
              <a:t>long-term dependencies</a:t>
            </a:r>
            <a:endParaRPr lang="en-GB" sz="2400" b="0" i="0" dirty="0">
              <a:solidFill>
                <a:srgbClr val="313B3F"/>
              </a:solidFill>
              <a:effectLst/>
              <a:latin typeface="Georgia" panose="02040502050405020303" pitchFamily="18" charset="0"/>
            </a:endParaRPr>
          </a:p>
          <a:p>
            <a:pPr lvl="1"/>
            <a:r>
              <a:rPr lang="en-GB" sz="2400" b="0" i="0" dirty="0">
                <a:solidFill>
                  <a:srgbClr val="313B3F"/>
                </a:solidFill>
                <a:effectLst/>
                <a:latin typeface="Georgia" panose="02040502050405020303" pitchFamily="18" charset="0"/>
                <a:hlinkClick r:id="rId5"/>
              </a:rPr>
              <a:t>hierarchical relations</a:t>
            </a:r>
            <a:endParaRPr lang="en-GB" sz="2400" b="0" i="0" dirty="0">
              <a:solidFill>
                <a:srgbClr val="313B3F"/>
              </a:solidFill>
              <a:effectLst/>
              <a:latin typeface="Georgia" panose="02040502050405020303" pitchFamily="18" charset="0"/>
            </a:endParaRPr>
          </a:p>
          <a:p>
            <a:pPr lvl="1"/>
            <a:r>
              <a:rPr lang="en-GB" sz="2400" b="0" i="0" dirty="0">
                <a:solidFill>
                  <a:srgbClr val="313B3F"/>
                </a:solidFill>
                <a:effectLst/>
                <a:latin typeface="Georgia" panose="02040502050405020303" pitchFamily="18" charset="0"/>
                <a:hlinkClick r:id="rId6"/>
              </a:rPr>
              <a:t>sentiment.</a:t>
            </a:r>
            <a:endParaRPr lang="en-GB" sz="2400" b="0" i="0" dirty="0">
              <a:solidFill>
                <a:srgbClr val="313B3F"/>
              </a:solidFill>
              <a:effectLst/>
              <a:latin typeface="Georgia" panose="02040502050405020303" pitchFamily="18" charset="0"/>
            </a:endParaRPr>
          </a:p>
          <a:p>
            <a:endParaRPr lang="en-GB" dirty="0"/>
          </a:p>
        </p:txBody>
      </p:sp>
      <p:sp>
        <p:nvSpPr>
          <p:cNvPr id="4" name="Footer Placeholder 3">
            <a:extLst>
              <a:ext uri="{FF2B5EF4-FFF2-40B4-BE49-F238E27FC236}">
                <a16:creationId xmlns:a16="http://schemas.microsoft.com/office/drawing/2014/main" id="{31C651CF-68FE-1C5E-8F8D-85D969C0257B}"/>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88294148"/>
      </p:ext>
    </p:extLst>
  </p:cSld>
  <p:clrMapOvr>
    <a:masterClrMapping/>
  </p:clrMapOvr>
  <p:transition spd="slow">
    <p:zoom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456A-1489-777D-92C6-C04EF4DD9150}"/>
              </a:ext>
            </a:extLst>
          </p:cNvPr>
          <p:cNvSpPr>
            <a:spLocks noGrp="1"/>
          </p:cNvSpPr>
          <p:nvPr>
            <p:ph type="title"/>
          </p:nvPr>
        </p:nvSpPr>
        <p:spPr/>
        <p:txBody>
          <a:bodyPr/>
          <a:lstStyle/>
          <a:p>
            <a:r>
              <a:rPr lang="en-GB" dirty="0"/>
              <a:t>Pretrained NN examples</a:t>
            </a:r>
          </a:p>
        </p:txBody>
      </p:sp>
      <p:sp>
        <p:nvSpPr>
          <p:cNvPr id="3" name="Content Placeholder 2">
            <a:extLst>
              <a:ext uri="{FF2B5EF4-FFF2-40B4-BE49-F238E27FC236}">
                <a16:creationId xmlns:a16="http://schemas.microsoft.com/office/drawing/2014/main" id="{AE1D0757-554B-DC98-CC89-3927D4F940F6}"/>
              </a:ext>
            </a:extLst>
          </p:cNvPr>
          <p:cNvSpPr>
            <a:spLocks noGrp="1"/>
          </p:cNvSpPr>
          <p:nvPr>
            <p:ph idx="1"/>
          </p:nvPr>
        </p:nvSpPr>
        <p:spPr>
          <a:xfrm>
            <a:off x="464468" y="1412776"/>
            <a:ext cx="8215064" cy="1440160"/>
          </a:xfrm>
        </p:spPr>
        <p:txBody>
          <a:bodyPr/>
          <a:lstStyle/>
          <a:p>
            <a:r>
              <a:rPr lang="en-GB" b="0" i="0" u="none" strike="noStrike" dirty="0">
                <a:solidFill>
                  <a:srgbClr val="15171A"/>
                </a:solidFill>
                <a:effectLst/>
                <a:latin typeface="Georgia" panose="02040502050405020303" pitchFamily="18" charset="0"/>
                <a:hlinkClick r:id="rId2"/>
              </a:rPr>
              <a:t>Embeddings from Language Models (</a:t>
            </a:r>
            <a:r>
              <a:rPr lang="en-GB" b="0" i="0" u="none" strike="noStrike" dirty="0" err="1">
                <a:solidFill>
                  <a:srgbClr val="15171A"/>
                </a:solidFill>
                <a:effectLst/>
                <a:latin typeface="Georgia" panose="02040502050405020303" pitchFamily="18" charset="0"/>
                <a:hlinkClick r:id="rId2"/>
              </a:rPr>
              <a:t>ELMo</a:t>
            </a:r>
            <a:r>
              <a:rPr lang="en-GB" b="0" i="0" u="none" strike="noStrike" dirty="0">
                <a:solidFill>
                  <a:srgbClr val="15171A"/>
                </a:solidFill>
                <a:effectLst/>
                <a:latin typeface="Georgia" panose="02040502050405020303" pitchFamily="18" charset="0"/>
                <a:hlinkClick r:id="rId2"/>
              </a:rPr>
              <a:t>)</a:t>
            </a:r>
            <a:endParaRPr lang="en-GB" b="0" i="0" dirty="0">
              <a:solidFill>
                <a:srgbClr val="313B3F"/>
              </a:solidFill>
              <a:effectLst/>
              <a:latin typeface="Georgia" panose="02040502050405020303" pitchFamily="18" charset="0"/>
            </a:endParaRPr>
          </a:p>
          <a:p>
            <a:r>
              <a:rPr lang="en-GB" b="0" i="0" u="none" strike="noStrike" dirty="0">
                <a:solidFill>
                  <a:srgbClr val="15171A"/>
                </a:solidFill>
                <a:effectLst/>
                <a:latin typeface="Georgia" panose="02040502050405020303" pitchFamily="18" charset="0"/>
                <a:hlinkClick r:id="rId3"/>
              </a:rPr>
              <a:t>Universal Language Model Fine-tuning (</a:t>
            </a:r>
            <a:r>
              <a:rPr lang="en-GB" b="0" i="0" u="none" strike="noStrike" dirty="0" err="1">
                <a:solidFill>
                  <a:srgbClr val="15171A"/>
                </a:solidFill>
                <a:effectLst/>
                <a:latin typeface="Georgia" panose="02040502050405020303" pitchFamily="18" charset="0"/>
                <a:hlinkClick r:id="rId3"/>
              </a:rPr>
              <a:t>ULMFiT</a:t>
            </a:r>
            <a:r>
              <a:rPr lang="en-GB" b="0" i="0" u="none" strike="noStrike" dirty="0">
                <a:solidFill>
                  <a:srgbClr val="15171A"/>
                </a:solidFill>
                <a:effectLst/>
                <a:latin typeface="Georgia" panose="02040502050405020303" pitchFamily="18" charset="0"/>
                <a:hlinkClick r:id="rId3"/>
              </a:rPr>
              <a:t>)</a:t>
            </a:r>
            <a:endParaRPr lang="en-GB" b="0" i="0" dirty="0">
              <a:solidFill>
                <a:srgbClr val="313B3F"/>
              </a:solidFill>
              <a:effectLst/>
              <a:latin typeface="Georgia" panose="02040502050405020303" pitchFamily="18" charset="0"/>
            </a:endParaRPr>
          </a:p>
          <a:p>
            <a:r>
              <a:rPr lang="en-GB" b="0" i="0" u="none" strike="noStrike" dirty="0" err="1">
                <a:solidFill>
                  <a:srgbClr val="15171A"/>
                </a:solidFill>
                <a:effectLst/>
                <a:latin typeface="Georgia" panose="02040502050405020303" pitchFamily="18" charset="0"/>
                <a:hlinkClick r:id="rId4"/>
              </a:rPr>
              <a:t>OpenAI</a:t>
            </a:r>
            <a:r>
              <a:rPr lang="en-GB" b="0" i="0" u="none" strike="noStrike" dirty="0">
                <a:solidFill>
                  <a:srgbClr val="15171A"/>
                </a:solidFill>
                <a:effectLst/>
                <a:latin typeface="Georgia" panose="02040502050405020303" pitchFamily="18" charset="0"/>
                <a:hlinkClick r:id="rId4"/>
              </a:rPr>
              <a:t> Transformer</a:t>
            </a:r>
            <a:r>
              <a:rPr lang="en-GB" b="0" i="0" dirty="0">
                <a:solidFill>
                  <a:srgbClr val="313B3F"/>
                </a:solidFill>
                <a:effectLst/>
                <a:latin typeface="Georgia" panose="02040502050405020303" pitchFamily="18" charset="0"/>
              </a:rPr>
              <a:t> </a:t>
            </a:r>
            <a:endParaRPr lang="en-GB" dirty="0"/>
          </a:p>
        </p:txBody>
      </p:sp>
      <p:sp>
        <p:nvSpPr>
          <p:cNvPr id="4" name="Footer Placeholder 3">
            <a:extLst>
              <a:ext uri="{FF2B5EF4-FFF2-40B4-BE49-F238E27FC236}">
                <a16:creationId xmlns:a16="http://schemas.microsoft.com/office/drawing/2014/main" id="{B4A3840D-7FB6-D8FA-D88E-8EEEC096A772}"/>
              </a:ext>
            </a:extLst>
          </p:cNvPr>
          <p:cNvSpPr>
            <a:spLocks noGrp="1"/>
          </p:cNvSpPr>
          <p:nvPr>
            <p:ph type="ftr" sz="quarter" idx="11"/>
          </p:nvPr>
        </p:nvSpPr>
        <p:spPr/>
        <p:txBody>
          <a:bodyPr/>
          <a:lstStyle/>
          <a:p>
            <a:pPr algn="l"/>
            <a:r>
              <a:rPr lang="en-GB"/>
              <a:t>CIS041-3 Advanced Information Technology</a:t>
            </a:r>
            <a:endParaRPr lang="en-US" dirty="0"/>
          </a:p>
        </p:txBody>
      </p:sp>
      <p:pic>
        <p:nvPicPr>
          <p:cNvPr id="6" name="Picture 5">
            <a:extLst>
              <a:ext uri="{FF2B5EF4-FFF2-40B4-BE49-F238E27FC236}">
                <a16:creationId xmlns:a16="http://schemas.microsoft.com/office/drawing/2014/main" id="{B8434E9F-36D2-74E8-071D-398D6896D0DB}"/>
              </a:ext>
            </a:extLst>
          </p:cNvPr>
          <p:cNvPicPr>
            <a:picLocks noChangeAspect="1"/>
          </p:cNvPicPr>
          <p:nvPr/>
        </p:nvPicPr>
        <p:blipFill>
          <a:blip r:embed="rId5"/>
          <a:stretch>
            <a:fillRect/>
          </a:stretch>
        </p:blipFill>
        <p:spPr>
          <a:xfrm>
            <a:off x="800100" y="2969006"/>
            <a:ext cx="7543800" cy="3340314"/>
          </a:xfrm>
          <a:prstGeom prst="rect">
            <a:avLst/>
          </a:prstGeom>
        </p:spPr>
      </p:pic>
    </p:spTree>
    <p:extLst>
      <p:ext uri="{BB962C8B-B14F-4D97-AF65-F5344CB8AC3E}">
        <p14:creationId xmlns:p14="http://schemas.microsoft.com/office/powerpoint/2010/main" val="2836594"/>
      </p:ext>
    </p:extLst>
  </p:cSld>
  <p:clrMapOvr>
    <a:masterClrMapping/>
  </p:clrMapOvr>
  <p:transition spd="slow">
    <p:zoom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ED90-8DEE-773F-3898-2FF0C820E126}"/>
              </a:ext>
            </a:extLst>
          </p:cNvPr>
          <p:cNvSpPr>
            <a:spLocks noGrp="1"/>
          </p:cNvSpPr>
          <p:nvPr>
            <p:ph type="title"/>
          </p:nvPr>
        </p:nvSpPr>
        <p:spPr/>
        <p:txBody>
          <a:bodyPr/>
          <a:lstStyle/>
          <a:p>
            <a:r>
              <a:rPr lang="en-GB" dirty="0"/>
              <a:t>The latest NN application in NLP </a:t>
            </a:r>
          </a:p>
        </p:txBody>
      </p:sp>
      <p:sp>
        <p:nvSpPr>
          <p:cNvPr id="3" name="Content Placeholder 2">
            <a:extLst>
              <a:ext uri="{FF2B5EF4-FFF2-40B4-BE49-F238E27FC236}">
                <a16:creationId xmlns:a16="http://schemas.microsoft.com/office/drawing/2014/main" id="{C9861941-6F83-FBD2-7900-6C47DF30FDB0}"/>
              </a:ext>
            </a:extLst>
          </p:cNvPr>
          <p:cNvSpPr>
            <a:spLocks noGrp="1"/>
          </p:cNvSpPr>
          <p:nvPr>
            <p:ph idx="1"/>
          </p:nvPr>
        </p:nvSpPr>
        <p:spPr>
          <a:xfrm>
            <a:off x="539552" y="1484784"/>
            <a:ext cx="8215064" cy="4680520"/>
          </a:xfrm>
        </p:spPr>
        <p:txBody>
          <a:bodyPr/>
          <a:lstStyle/>
          <a:p>
            <a:pPr>
              <a:buFont typeface="Arial" panose="020B0604020202020204" pitchFamily="34" charset="0"/>
              <a:buChar char="•"/>
            </a:pPr>
            <a:r>
              <a:rPr lang="en-GB" b="0" i="0" u="none" strike="noStrike" dirty="0">
                <a:solidFill>
                  <a:srgbClr val="1559B5"/>
                </a:solidFill>
                <a:effectLst/>
                <a:latin typeface="Lora" pitchFamily="2" charset="0"/>
                <a:hlinkClick r:id="rId2" tooltip="BERT (language model)"/>
              </a:rPr>
              <a:t>BERT</a:t>
            </a:r>
            <a:r>
              <a:rPr lang="en-GB" b="0" i="0" dirty="0">
                <a:solidFill>
                  <a:srgbClr val="000000"/>
                </a:solidFill>
                <a:effectLst/>
                <a:latin typeface="Lora" pitchFamily="2" charset="0"/>
              </a:rPr>
              <a:t>: Bidirectional Encoder Representations from Transformers (BERT)</a:t>
            </a:r>
            <a:endParaRPr lang="en-GB" b="0" i="0" u="none" strike="noStrike" dirty="0">
              <a:solidFill>
                <a:srgbClr val="1559B5"/>
              </a:solidFill>
              <a:effectLst/>
              <a:latin typeface="Lora" pitchFamily="2" charset="0"/>
              <a:hlinkClick r:id="rId3"/>
            </a:endParaRPr>
          </a:p>
          <a:p>
            <a:pPr algn="l">
              <a:buFont typeface="Arial" panose="020B0604020202020204" pitchFamily="34" charset="0"/>
              <a:buChar char="•"/>
            </a:pPr>
            <a:r>
              <a:rPr lang="en-GB" b="0" i="0" u="none" strike="noStrike" dirty="0">
                <a:solidFill>
                  <a:srgbClr val="1559B5"/>
                </a:solidFill>
                <a:effectLst/>
                <a:latin typeface="Lora" pitchFamily="2" charset="0"/>
                <a:hlinkClick r:id="rId3"/>
              </a:rPr>
              <a:t>BLOOM</a:t>
            </a:r>
            <a:r>
              <a:rPr lang="en-GB" b="0" i="0" dirty="0">
                <a:solidFill>
                  <a:srgbClr val="000000"/>
                </a:solidFill>
                <a:effectLst/>
                <a:latin typeface="Lora" pitchFamily="2" charset="0"/>
              </a:rPr>
              <a:t>: </a:t>
            </a:r>
            <a:r>
              <a:rPr lang="en-GB" b="0" i="0" dirty="0" err="1">
                <a:solidFill>
                  <a:srgbClr val="000000"/>
                </a:solidFill>
                <a:effectLst/>
                <a:latin typeface="Lora" pitchFamily="2" charset="0"/>
              </a:rPr>
              <a:t>BigScience</a:t>
            </a:r>
            <a:r>
              <a:rPr lang="en-GB" b="0" i="0" dirty="0">
                <a:solidFill>
                  <a:srgbClr val="000000"/>
                </a:solidFill>
                <a:effectLst/>
                <a:latin typeface="Lora" pitchFamily="2" charset="0"/>
              </a:rPr>
              <a:t> Large Open-science Open-access Multilingual Language Model with 176 billion parameters.</a:t>
            </a:r>
          </a:p>
          <a:p>
            <a:pPr algn="l">
              <a:buFont typeface="Arial" panose="020B0604020202020204" pitchFamily="34" charset="0"/>
              <a:buChar char="•"/>
            </a:pPr>
            <a:r>
              <a:rPr lang="en-GB" b="0" i="0" u="none" strike="noStrike" dirty="0">
                <a:solidFill>
                  <a:srgbClr val="1559B5"/>
                </a:solidFill>
                <a:effectLst/>
                <a:latin typeface="Lora" pitchFamily="2" charset="0"/>
                <a:hlinkClick r:id="rId4" tooltip="GPT-2"/>
              </a:rPr>
              <a:t>GPT-2</a:t>
            </a:r>
            <a:r>
              <a:rPr lang="en-GB" b="0" i="0" dirty="0">
                <a:solidFill>
                  <a:srgbClr val="000000"/>
                </a:solidFill>
                <a:effectLst/>
                <a:latin typeface="Lora" pitchFamily="2" charset="0"/>
              </a:rPr>
              <a:t>: Generative Pre-trained Transformer 2 with 1.5 billion parameters.</a:t>
            </a:r>
          </a:p>
          <a:p>
            <a:pPr algn="l">
              <a:buFont typeface="Arial" panose="020B0604020202020204" pitchFamily="34" charset="0"/>
              <a:buChar char="•"/>
            </a:pPr>
            <a:r>
              <a:rPr lang="en-GB" b="0" i="0" u="none" strike="noStrike" dirty="0">
                <a:solidFill>
                  <a:srgbClr val="1559B5"/>
                </a:solidFill>
                <a:effectLst/>
                <a:latin typeface="Lora" pitchFamily="2" charset="0"/>
                <a:hlinkClick r:id="rId5"/>
              </a:rPr>
              <a:t>GPT-3</a:t>
            </a:r>
            <a:r>
              <a:rPr lang="en-GB" b="0" i="0" dirty="0">
                <a:solidFill>
                  <a:srgbClr val="000000"/>
                </a:solidFill>
                <a:effectLst/>
                <a:latin typeface="Lora" pitchFamily="2" charset="0"/>
              </a:rPr>
              <a:t>: Generative Pre-trained Transformer 3, with the unprecedented size of 2048-token-long context and 175 billion parameters (requiring 800 GB of storage).</a:t>
            </a:r>
          </a:p>
          <a:p>
            <a:endParaRPr lang="en-GB" dirty="0"/>
          </a:p>
        </p:txBody>
      </p:sp>
      <p:sp>
        <p:nvSpPr>
          <p:cNvPr id="4" name="Footer Placeholder 3">
            <a:extLst>
              <a:ext uri="{FF2B5EF4-FFF2-40B4-BE49-F238E27FC236}">
                <a16:creationId xmlns:a16="http://schemas.microsoft.com/office/drawing/2014/main" id="{B3C2A58D-DF64-E7F7-6412-330B4C00036D}"/>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922321105"/>
      </p:ext>
    </p:extLst>
  </p:cSld>
  <p:clrMapOvr>
    <a:masterClrMapping/>
  </p:clrMapOvr>
  <p:transition spd="slow">
    <p:zoom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3DEC-9238-3813-98FD-2C94B11B23FC}"/>
              </a:ext>
            </a:extLst>
          </p:cNvPr>
          <p:cNvSpPr>
            <a:spLocks noGrp="1"/>
          </p:cNvSpPr>
          <p:nvPr>
            <p:ph type="title"/>
          </p:nvPr>
        </p:nvSpPr>
        <p:spPr/>
        <p:txBody>
          <a:bodyPr/>
          <a:lstStyle/>
          <a:p>
            <a:r>
              <a:rPr lang="en-GB" dirty="0"/>
              <a:t>GPT3 </a:t>
            </a:r>
          </a:p>
        </p:txBody>
      </p:sp>
      <p:pic>
        <p:nvPicPr>
          <p:cNvPr id="7" name="Content Placeholder 6">
            <a:extLst>
              <a:ext uri="{FF2B5EF4-FFF2-40B4-BE49-F238E27FC236}">
                <a16:creationId xmlns:a16="http://schemas.microsoft.com/office/drawing/2014/main" id="{D6F4DA23-E466-45AF-4DA8-6515F7603E6D}"/>
              </a:ext>
            </a:extLst>
          </p:cNvPr>
          <p:cNvPicPr>
            <a:picLocks noGrp="1" noChangeAspect="1"/>
          </p:cNvPicPr>
          <p:nvPr>
            <p:ph idx="1"/>
          </p:nvPr>
        </p:nvPicPr>
        <p:blipFill>
          <a:blip r:embed="rId2"/>
          <a:stretch>
            <a:fillRect/>
          </a:stretch>
        </p:blipFill>
        <p:spPr>
          <a:xfrm>
            <a:off x="1403648" y="1496708"/>
            <a:ext cx="6517189" cy="3328704"/>
          </a:xfrm>
          <a:prstGeom prst="rect">
            <a:avLst/>
          </a:prstGeom>
        </p:spPr>
      </p:pic>
      <p:sp>
        <p:nvSpPr>
          <p:cNvPr id="4" name="Footer Placeholder 3">
            <a:extLst>
              <a:ext uri="{FF2B5EF4-FFF2-40B4-BE49-F238E27FC236}">
                <a16:creationId xmlns:a16="http://schemas.microsoft.com/office/drawing/2014/main" id="{0D716C9B-7931-171F-1D3B-C9C1998A0839}"/>
              </a:ext>
            </a:extLst>
          </p:cNvPr>
          <p:cNvSpPr>
            <a:spLocks noGrp="1"/>
          </p:cNvSpPr>
          <p:nvPr>
            <p:ph type="ftr" sz="quarter" idx="11"/>
          </p:nvPr>
        </p:nvSpPr>
        <p:spPr/>
        <p:txBody>
          <a:bodyPr/>
          <a:lstStyle/>
          <a:p>
            <a:pPr algn="l"/>
            <a:r>
              <a:rPr lang="en-GB"/>
              <a:t>CIS041-3 Advanced Information Technology</a:t>
            </a:r>
            <a:endParaRPr lang="en-US" dirty="0"/>
          </a:p>
        </p:txBody>
      </p:sp>
      <p:sp>
        <p:nvSpPr>
          <p:cNvPr id="6" name="TextBox 5">
            <a:extLst>
              <a:ext uri="{FF2B5EF4-FFF2-40B4-BE49-F238E27FC236}">
                <a16:creationId xmlns:a16="http://schemas.microsoft.com/office/drawing/2014/main" id="{1F1E58EE-F15F-5542-EA5D-C7A5144ED812}"/>
              </a:ext>
            </a:extLst>
          </p:cNvPr>
          <p:cNvSpPr txBox="1"/>
          <p:nvPr/>
        </p:nvSpPr>
        <p:spPr>
          <a:xfrm>
            <a:off x="1115616" y="5132733"/>
            <a:ext cx="6912768" cy="1107996"/>
          </a:xfrm>
          <a:prstGeom prst="rect">
            <a:avLst/>
          </a:prstGeom>
          <a:noFill/>
        </p:spPr>
        <p:txBody>
          <a:bodyPr wrap="square">
            <a:spAutoFit/>
          </a:bodyPr>
          <a:lstStyle/>
          <a:p>
            <a:r>
              <a:rPr lang="en-GB" dirty="0">
                <a:hlinkClick r:id="rId3"/>
              </a:rPr>
              <a:t>https://www.youtube.com/watch?v=PqbB07n_uQ4&amp;t=388s</a:t>
            </a:r>
            <a:endParaRPr lang="en-GB" dirty="0"/>
          </a:p>
          <a:p>
            <a:endParaRPr lang="en-GB" dirty="0"/>
          </a:p>
        </p:txBody>
      </p:sp>
    </p:spTree>
    <p:extLst>
      <p:ext uri="{BB962C8B-B14F-4D97-AF65-F5344CB8AC3E}">
        <p14:creationId xmlns:p14="http://schemas.microsoft.com/office/powerpoint/2010/main" val="3475263735"/>
      </p:ext>
    </p:extLst>
  </p:cSld>
  <p:clrMapOvr>
    <a:masterClrMapping/>
  </p:clrMapOvr>
  <p:transition spd="slow">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179B-51E0-9078-0BE4-B04FEA565C11}"/>
              </a:ext>
            </a:extLst>
          </p:cNvPr>
          <p:cNvSpPr>
            <a:spLocks noGrp="1"/>
          </p:cNvSpPr>
          <p:nvPr>
            <p:ph type="title"/>
          </p:nvPr>
        </p:nvSpPr>
        <p:spPr/>
        <p:txBody>
          <a:bodyPr/>
          <a:lstStyle/>
          <a:p>
            <a:r>
              <a:rPr lang="en-GB" dirty="0"/>
              <a:t>Example of using GPT3</a:t>
            </a:r>
          </a:p>
        </p:txBody>
      </p:sp>
      <p:sp>
        <p:nvSpPr>
          <p:cNvPr id="3" name="Content Placeholder 2">
            <a:extLst>
              <a:ext uri="{FF2B5EF4-FFF2-40B4-BE49-F238E27FC236}">
                <a16:creationId xmlns:a16="http://schemas.microsoft.com/office/drawing/2014/main" id="{D696511D-75EA-6D32-E2A9-B5659598E35A}"/>
              </a:ext>
            </a:extLst>
          </p:cNvPr>
          <p:cNvSpPr>
            <a:spLocks noGrp="1"/>
          </p:cNvSpPr>
          <p:nvPr>
            <p:ph idx="1"/>
          </p:nvPr>
        </p:nvSpPr>
        <p:spPr>
          <a:xfrm>
            <a:off x="997868" y="2784388"/>
            <a:ext cx="8215064" cy="504056"/>
          </a:xfrm>
        </p:spPr>
        <p:txBody>
          <a:bodyPr/>
          <a:lstStyle/>
          <a:p>
            <a:pPr marL="0" indent="0">
              <a:buNone/>
            </a:pPr>
            <a:r>
              <a:rPr lang="en-GB" dirty="0">
                <a:hlinkClick r:id="rId2"/>
              </a:rPr>
              <a:t>https://www.youtube.com/watch?v=74WPFGAADt4</a:t>
            </a:r>
            <a:endParaRPr lang="en-GB" dirty="0"/>
          </a:p>
          <a:p>
            <a:endParaRPr lang="en-GB" dirty="0"/>
          </a:p>
        </p:txBody>
      </p:sp>
      <p:sp>
        <p:nvSpPr>
          <p:cNvPr id="4" name="Footer Placeholder 3">
            <a:extLst>
              <a:ext uri="{FF2B5EF4-FFF2-40B4-BE49-F238E27FC236}">
                <a16:creationId xmlns:a16="http://schemas.microsoft.com/office/drawing/2014/main" id="{8FDAB447-13CB-ADEF-5B3A-3F456366BD5A}"/>
              </a:ext>
            </a:extLst>
          </p:cNvPr>
          <p:cNvSpPr>
            <a:spLocks noGrp="1"/>
          </p:cNvSpPr>
          <p:nvPr>
            <p:ph type="ftr" sz="quarter" idx="11"/>
          </p:nvPr>
        </p:nvSpPr>
        <p:spPr/>
        <p:txBody>
          <a:bodyPr/>
          <a:lstStyle/>
          <a:p>
            <a:pPr algn="l"/>
            <a:r>
              <a:rPr lang="en-GB"/>
              <a:t>CIS041-3 Advanced Information Technology</a:t>
            </a:r>
            <a:endParaRPr lang="en-US" dirty="0"/>
          </a:p>
        </p:txBody>
      </p:sp>
      <p:sp>
        <p:nvSpPr>
          <p:cNvPr id="5" name="TextBox 4">
            <a:extLst>
              <a:ext uri="{FF2B5EF4-FFF2-40B4-BE49-F238E27FC236}">
                <a16:creationId xmlns:a16="http://schemas.microsoft.com/office/drawing/2014/main" id="{4E04E4BF-E0F1-E212-4B95-A4144C5477CF}"/>
              </a:ext>
            </a:extLst>
          </p:cNvPr>
          <p:cNvSpPr txBox="1"/>
          <p:nvPr/>
        </p:nvSpPr>
        <p:spPr>
          <a:xfrm>
            <a:off x="1115616" y="1772816"/>
            <a:ext cx="7010400" cy="430887"/>
          </a:xfrm>
          <a:prstGeom prst="rect">
            <a:avLst/>
          </a:prstGeom>
          <a:noFill/>
        </p:spPr>
        <p:txBody>
          <a:bodyPr wrap="square" rtlCol="0">
            <a:spAutoFit/>
          </a:bodyPr>
          <a:lstStyle/>
          <a:p>
            <a:r>
              <a:rPr lang="en-GB" dirty="0"/>
              <a:t>Build a chat box with GPT3</a:t>
            </a:r>
          </a:p>
        </p:txBody>
      </p:sp>
      <p:sp>
        <p:nvSpPr>
          <p:cNvPr id="8" name="TextBox 7">
            <a:extLst>
              <a:ext uri="{FF2B5EF4-FFF2-40B4-BE49-F238E27FC236}">
                <a16:creationId xmlns:a16="http://schemas.microsoft.com/office/drawing/2014/main" id="{8D7BC15B-D095-554D-25EB-FE7C6F66BEA2}"/>
              </a:ext>
            </a:extLst>
          </p:cNvPr>
          <p:cNvSpPr txBox="1"/>
          <p:nvPr/>
        </p:nvSpPr>
        <p:spPr>
          <a:xfrm>
            <a:off x="1095500" y="3869129"/>
            <a:ext cx="7030516" cy="769441"/>
          </a:xfrm>
          <a:prstGeom prst="rect">
            <a:avLst/>
          </a:prstGeom>
          <a:noFill/>
        </p:spPr>
        <p:txBody>
          <a:bodyPr wrap="square">
            <a:spAutoFit/>
          </a:bodyPr>
          <a:lstStyle/>
          <a:p>
            <a:r>
              <a:rPr lang="en-GB" i="0" dirty="0">
                <a:solidFill>
                  <a:srgbClr val="0F0F0F"/>
                </a:solidFill>
                <a:effectLst/>
                <a:latin typeface="Roboto" panose="02000000000000000000" pitchFamily="2" charset="0"/>
              </a:rPr>
              <a:t>Open AI Playground: </a:t>
            </a:r>
            <a:r>
              <a:rPr lang="en-GB" b="0" i="0" dirty="0">
                <a:effectLst/>
                <a:latin typeface="Roboto" panose="02000000000000000000" pitchFamily="2" charset="0"/>
                <a:hlinkClick r:id="rId3"/>
              </a:rPr>
              <a:t>https://beta.openai.com/playground</a:t>
            </a:r>
            <a:endParaRPr lang="en-GB" dirty="0"/>
          </a:p>
        </p:txBody>
      </p:sp>
    </p:spTree>
    <p:extLst>
      <p:ext uri="{BB962C8B-B14F-4D97-AF65-F5344CB8AC3E}">
        <p14:creationId xmlns:p14="http://schemas.microsoft.com/office/powerpoint/2010/main" val="1645692231"/>
      </p:ext>
    </p:extLst>
  </p:cSld>
  <p:clrMapOvr>
    <a:masterClrMapping/>
  </p:clrMapOvr>
  <p:transition spd="slow">
    <p:zoom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1825-03E0-7833-6C85-8C48736D088E}"/>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4DBD0F81-1AB9-6085-E946-BAEBCA5A5539}"/>
              </a:ext>
            </a:extLst>
          </p:cNvPr>
          <p:cNvSpPr>
            <a:spLocks noGrp="1"/>
          </p:cNvSpPr>
          <p:nvPr>
            <p:ph idx="1"/>
          </p:nvPr>
        </p:nvSpPr>
        <p:spPr>
          <a:xfrm>
            <a:off x="397541" y="1344228"/>
            <a:ext cx="8215064" cy="4680520"/>
          </a:xfrm>
        </p:spPr>
        <p:txBody>
          <a:bodyPr/>
          <a:lstStyle/>
          <a:p>
            <a:r>
              <a:rPr lang="en-GB" dirty="0"/>
              <a:t>AI is a hot, debatable area particularly on the aspect of what is intelligence.</a:t>
            </a:r>
          </a:p>
          <a:p>
            <a:r>
              <a:rPr lang="en-GB" dirty="0"/>
              <a:t>AI has achieved a great advancements (computer vision and NLP) thanks to distributed computing and Big Data. </a:t>
            </a:r>
          </a:p>
          <a:p>
            <a:r>
              <a:rPr lang="en-GB" dirty="0"/>
              <a:t>AI in its 3rd wave and driven by advancement in ANN and Machine Learning </a:t>
            </a:r>
          </a:p>
          <a:p>
            <a:r>
              <a:rPr lang="en-GB" dirty="0"/>
              <a:t>ANN is trying to build a biological brain on computer (with memory and computation similar to human)</a:t>
            </a:r>
          </a:p>
          <a:p>
            <a:r>
              <a:rPr lang="en-GB" dirty="0"/>
              <a:t>ANN has three cornerstones: Architecture, Algorithms and training data. The focuse was algorithm -&gt; architecture (</a:t>
            </a:r>
            <a:r>
              <a:rPr lang="en-GB" dirty="0">
                <a:solidFill>
                  <a:srgbClr val="FF0000"/>
                </a:solidFill>
              </a:rPr>
              <a:t>connection and depth of the layers</a:t>
            </a:r>
            <a:r>
              <a:rPr lang="en-GB" dirty="0"/>
              <a:t>) -&gt; data  </a:t>
            </a:r>
          </a:p>
          <a:p>
            <a:r>
              <a:rPr lang="en-GB" dirty="0"/>
              <a:t>ANN have great potential in NLP (part of human intelligence)</a:t>
            </a:r>
          </a:p>
          <a:p>
            <a:endParaRPr lang="en-GB" dirty="0"/>
          </a:p>
        </p:txBody>
      </p:sp>
      <p:sp>
        <p:nvSpPr>
          <p:cNvPr id="4" name="Footer Placeholder 3">
            <a:extLst>
              <a:ext uri="{FF2B5EF4-FFF2-40B4-BE49-F238E27FC236}">
                <a16:creationId xmlns:a16="http://schemas.microsoft.com/office/drawing/2014/main" id="{0B3DB196-EB91-04F2-ADD5-43CD6A696E70}"/>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515582332"/>
      </p:ext>
    </p:extLst>
  </p:cSld>
  <p:clrMapOvr>
    <a:masterClrMapping/>
  </p:clrMapOvr>
  <p:transition spd="slow">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5AFC-28F4-5234-7559-D454B9F4109B}"/>
              </a:ext>
            </a:extLst>
          </p:cNvPr>
          <p:cNvSpPr>
            <a:spLocks noGrp="1"/>
          </p:cNvSpPr>
          <p:nvPr>
            <p:ph type="title"/>
          </p:nvPr>
        </p:nvSpPr>
        <p:spPr/>
        <p:txBody>
          <a:bodyPr/>
          <a:lstStyle/>
          <a:p>
            <a:r>
              <a:rPr lang="en-GB" dirty="0"/>
              <a:t>The fourth industrial revolution</a:t>
            </a:r>
          </a:p>
        </p:txBody>
      </p:sp>
      <p:pic>
        <p:nvPicPr>
          <p:cNvPr id="5" name="Content Placeholder 4">
            <a:extLst>
              <a:ext uri="{FF2B5EF4-FFF2-40B4-BE49-F238E27FC236}">
                <a16:creationId xmlns:a16="http://schemas.microsoft.com/office/drawing/2014/main" id="{F7E365E0-8FDF-3702-A000-0BB194F3C507}"/>
              </a:ext>
            </a:extLst>
          </p:cNvPr>
          <p:cNvPicPr>
            <a:picLocks noGrp="1" noChangeAspect="1"/>
          </p:cNvPicPr>
          <p:nvPr>
            <p:ph idx="1"/>
          </p:nvPr>
        </p:nvPicPr>
        <p:blipFill>
          <a:blip r:embed="rId2"/>
          <a:stretch>
            <a:fillRect/>
          </a:stretch>
        </p:blipFill>
        <p:spPr>
          <a:xfrm>
            <a:off x="899592" y="2996952"/>
            <a:ext cx="7429500" cy="2324100"/>
          </a:xfrm>
          <a:prstGeom prst="rect">
            <a:avLst/>
          </a:prstGeom>
        </p:spPr>
      </p:pic>
      <p:sp>
        <p:nvSpPr>
          <p:cNvPr id="4" name="Footer Placeholder 3">
            <a:extLst>
              <a:ext uri="{FF2B5EF4-FFF2-40B4-BE49-F238E27FC236}">
                <a16:creationId xmlns:a16="http://schemas.microsoft.com/office/drawing/2014/main" id="{F588EB3E-254C-EC0B-34AA-C3DF353B8C05}"/>
              </a:ext>
            </a:extLst>
          </p:cNvPr>
          <p:cNvSpPr>
            <a:spLocks noGrp="1"/>
          </p:cNvSpPr>
          <p:nvPr>
            <p:ph type="ftr" sz="quarter" idx="11"/>
          </p:nvPr>
        </p:nvSpPr>
        <p:spPr/>
        <p:txBody>
          <a:bodyPr/>
          <a:lstStyle/>
          <a:p>
            <a:pPr algn="l"/>
            <a:r>
              <a:rPr lang="en-GB"/>
              <a:t>CIS041-3 Advanced Information Technology</a:t>
            </a:r>
            <a:endParaRPr lang="en-US" dirty="0"/>
          </a:p>
        </p:txBody>
      </p:sp>
      <p:sp>
        <p:nvSpPr>
          <p:cNvPr id="7" name="TextBox 6">
            <a:extLst>
              <a:ext uri="{FF2B5EF4-FFF2-40B4-BE49-F238E27FC236}">
                <a16:creationId xmlns:a16="http://schemas.microsoft.com/office/drawing/2014/main" id="{48553904-D59A-EC3A-BF46-0AF2CC20B78C}"/>
              </a:ext>
            </a:extLst>
          </p:cNvPr>
          <p:cNvSpPr txBox="1"/>
          <p:nvPr/>
        </p:nvSpPr>
        <p:spPr>
          <a:xfrm>
            <a:off x="899592" y="1536948"/>
            <a:ext cx="7855024" cy="769441"/>
          </a:xfrm>
          <a:prstGeom prst="rect">
            <a:avLst/>
          </a:prstGeom>
          <a:noFill/>
        </p:spPr>
        <p:txBody>
          <a:bodyPr wrap="square">
            <a:spAutoFit/>
          </a:bodyPr>
          <a:lstStyle/>
          <a:p>
            <a:r>
              <a:rPr lang="en-GB" dirty="0"/>
              <a:t>An era that will be defined and driven by extreme automation and ubiquitous connectivity.</a:t>
            </a:r>
          </a:p>
        </p:txBody>
      </p:sp>
      <p:sp>
        <p:nvSpPr>
          <p:cNvPr id="9" name="TextBox 8">
            <a:extLst>
              <a:ext uri="{FF2B5EF4-FFF2-40B4-BE49-F238E27FC236}">
                <a16:creationId xmlns:a16="http://schemas.microsoft.com/office/drawing/2014/main" id="{197AA79B-76B1-1D94-4E88-47FB12FF413B}"/>
              </a:ext>
            </a:extLst>
          </p:cNvPr>
          <p:cNvSpPr txBox="1"/>
          <p:nvPr/>
        </p:nvSpPr>
        <p:spPr>
          <a:xfrm>
            <a:off x="670984" y="5710569"/>
            <a:ext cx="8083632" cy="307777"/>
          </a:xfrm>
          <a:prstGeom prst="rect">
            <a:avLst/>
          </a:prstGeom>
          <a:noFill/>
        </p:spPr>
        <p:txBody>
          <a:bodyPr wrap="square">
            <a:spAutoFit/>
          </a:bodyPr>
          <a:lstStyle/>
          <a:p>
            <a:r>
              <a:rPr lang="en-GB" sz="1400" dirty="0"/>
              <a:t>Source: https://www.ubs.com/microsites/artificial-intelligence/en/new-dawn.html</a:t>
            </a:r>
          </a:p>
        </p:txBody>
      </p:sp>
    </p:spTree>
    <p:extLst>
      <p:ext uri="{BB962C8B-B14F-4D97-AF65-F5344CB8AC3E}">
        <p14:creationId xmlns:p14="http://schemas.microsoft.com/office/powerpoint/2010/main" val="3827664471"/>
      </p:ext>
    </p:extLst>
  </p:cSld>
  <p:clrMapOvr>
    <a:masterClrMapping/>
  </p:clrMapOvr>
  <p:transition spd="slow">
    <p:zoom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7CE2C-A04D-1843-E6AD-578A35539EBF}"/>
              </a:ext>
            </a:extLst>
          </p:cNvPr>
          <p:cNvSpPr>
            <a:spLocks noGrp="1"/>
          </p:cNvSpPr>
          <p:nvPr>
            <p:ph type="title"/>
          </p:nvPr>
        </p:nvSpPr>
        <p:spPr/>
        <p:txBody>
          <a:bodyPr/>
          <a:lstStyle/>
          <a:p>
            <a:r>
              <a:rPr lang="en-GB" b="0" i="0" dirty="0">
                <a:solidFill>
                  <a:srgbClr val="000000"/>
                </a:solidFill>
                <a:effectLst/>
                <a:latin typeface="Lora" pitchFamily="2" charset="0"/>
              </a:rPr>
              <a:t>Artificial intelligence</a:t>
            </a:r>
            <a:endParaRPr lang="en-GB" dirty="0"/>
          </a:p>
        </p:txBody>
      </p:sp>
      <p:sp>
        <p:nvSpPr>
          <p:cNvPr id="2" name="Content Placeholder 1">
            <a:extLst>
              <a:ext uri="{FF2B5EF4-FFF2-40B4-BE49-F238E27FC236}">
                <a16:creationId xmlns:a16="http://schemas.microsoft.com/office/drawing/2014/main" id="{2028CE0F-2BE0-37CC-EDB3-CCE55F99459C}"/>
              </a:ext>
            </a:extLst>
          </p:cNvPr>
          <p:cNvSpPr>
            <a:spLocks noGrp="1"/>
          </p:cNvSpPr>
          <p:nvPr>
            <p:ph idx="1"/>
          </p:nvPr>
        </p:nvSpPr>
        <p:spPr/>
        <p:txBody>
          <a:bodyPr/>
          <a:lstStyle/>
          <a:p>
            <a:r>
              <a:rPr lang="en-GB" dirty="0">
                <a:solidFill>
                  <a:srgbClr val="40BBE1"/>
                </a:solidFill>
                <a:latin typeface="Lora" pitchFamily="2" charset="0"/>
                <a:hlinkClick r:id="rId2"/>
              </a:rPr>
              <a:t>I</a:t>
            </a:r>
            <a:r>
              <a:rPr lang="en-GB" b="0" i="0" u="none" strike="noStrike" dirty="0">
                <a:solidFill>
                  <a:srgbClr val="40BBE1"/>
                </a:solidFill>
                <a:effectLst/>
                <a:latin typeface="Lora" pitchFamily="2" charset="0"/>
                <a:hlinkClick r:id="rId2"/>
              </a:rPr>
              <a:t>ntelligence</a:t>
            </a:r>
            <a:r>
              <a:rPr lang="en-GB" b="0" i="0" dirty="0">
                <a:solidFill>
                  <a:srgbClr val="000000"/>
                </a:solidFill>
                <a:effectLst/>
                <a:latin typeface="Lora" pitchFamily="2" charset="0"/>
              </a:rPr>
              <a:t> demonstrated by </a:t>
            </a:r>
            <a:r>
              <a:rPr lang="en-GB" b="0" i="0" u="none" strike="noStrike" dirty="0">
                <a:solidFill>
                  <a:srgbClr val="1559B5"/>
                </a:solidFill>
                <a:effectLst/>
                <a:latin typeface="Lora" pitchFamily="2" charset="0"/>
                <a:hlinkClick r:id="rId3"/>
              </a:rPr>
              <a:t>machines</a:t>
            </a:r>
            <a:r>
              <a:rPr lang="en-GB" b="0" i="0" dirty="0">
                <a:solidFill>
                  <a:srgbClr val="000000"/>
                </a:solidFill>
                <a:effectLst/>
                <a:latin typeface="Lora" pitchFamily="2" charset="0"/>
              </a:rPr>
              <a:t>, as opposed to the </a:t>
            </a:r>
            <a:r>
              <a:rPr lang="en-GB" b="1" i="0" dirty="0">
                <a:solidFill>
                  <a:srgbClr val="000000"/>
                </a:solidFill>
                <a:effectLst/>
                <a:latin typeface="Lora" pitchFamily="2" charset="0"/>
              </a:rPr>
              <a:t>natural intelligence</a:t>
            </a:r>
            <a:r>
              <a:rPr lang="en-GB" b="0" i="0" dirty="0">
                <a:solidFill>
                  <a:srgbClr val="000000"/>
                </a:solidFill>
                <a:effectLst/>
                <a:latin typeface="Lora" pitchFamily="2" charset="0"/>
              </a:rPr>
              <a:t> displayed by </a:t>
            </a:r>
            <a:r>
              <a:rPr lang="en-GB" b="0" i="0" u="none" strike="noStrike" dirty="0">
                <a:solidFill>
                  <a:srgbClr val="1559B5"/>
                </a:solidFill>
                <a:effectLst/>
                <a:latin typeface="Lora" pitchFamily="2" charset="0"/>
                <a:hlinkClick r:id="rId4" tooltip="Animal cognition"/>
              </a:rPr>
              <a:t>animals</a:t>
            </a:r>
            <a:r>
              <a:rPr lang="en-GB" b="0" i="0" dirty="0">
                <a:solidFill>
                  <a:srgbClr val="000000"/>
                </a:solidFill>
                <a:effectLst/>
                <a:latin typeface="Lora" pitchFamily="2" charset="0"/>
              </a:rPr>
              <a:t> and </a:t>
            </a:r>
            <a:r>
              <a:rPr lang="en-GB" b="0" i="0" u="none" strike="noStrike" dirty="0">
                <a:solidFill>
                  <a:srgbClr val="1559B5"/>
                </a:solidFill>
                <a:effectLst/>
                <a:latin typeface="Lora" pitchFamily="2" charset="0"/>
                <a:hlinkClick r:id="rId5"/>
              </a:rPr>
              <a:t>humans</a:t>
            </a:r>
            <a:r>
              <a:rPr lang="en-GB" b="0" i="0" dirty="0">
                <a:solidFill>
                  <a:srgbClr val="000000"/>
                </a:solidFill>
                <a:effectLst/>
                <a:latin typeface="Lora" pitchFamily="2" charset="0"/>
              </a:rPr>
              <a:t>. </a:t>
            </a:r>
            <a:endParaRPr lang="en-GB" dirty="0"/>
          </a:p>
        </p:txBody>
      </p:sp>
      <p:pic>
        <p:nvPicPr>
          <p:cNvPr id="3" name="Picture 2">
            <a:extLst>
              <a:ext uri="{FF2B5EF4-FFF2-40B4-BE49-F238E27FC236}">
                <a16:creationId xmlns:a16="http://schemas.microsoft.com/office/drawing/2014/main" id="{3DF1C8F6-4FFB-E529-20D4-CD4495A58B1F}"/>
              </a:ext>
            </a:extLst>
          </p:cNvPr>
          <p:cNvPicPr>
            <a:picLocks noChangeAspect="1"/>
          </p:cNvPicPr>
          <p:nvPr/>
        </p:nvPicPr>
        <p:blipFill>
          <a:blip r:embed="rId6"/>
          <a:stretch>
            <a:fillRect/>
          </a:stretch>
        </p:blipFill>
        <p:spPr>
          <a:xfrm>
            <a:off x="971600" y="3289676"/>
            <a:ext cx="2109978" cy="2551088"/>
          </a:xfrm>
          <a:prstGeom prst="rect">
            <a:avLst/>
          </a:prstGeom>
        </p:spPr>
      </p:pic>
      <p:pic>
        <p:nvPicPr>
          <p:cNvPr id="5" name="Picture 4">
            <a:extLst>
              <a:ext uri="{FF2B5EF4-FFF2-40B4-BE49-F238E27FC236}">
                <a16:creationId xmlns:a16="http://schemas.microsoft.com/office/drawing/2014/main" id="{D7A6A143-F112-0493-E143-A40730BE95FE}"/>
              </a:ext>
            </a:extLst>
          </p:cNvPr>
          <p:cNvPicPr>
            <a:picLocks noChangeAspect="1"/>
          </p:cNvPicPr>
          <p:nvPr/>
        </p:nvPicPr>
        <p:blipFill>
          <a:blip r:embed="rId7"/>
          <a:stretch>
            <a:fillRect/>
          </a:stretch>
        </p:blipFill>
        <p:spPr>
          <a:xfrm>
            <a:off x="4595709" y="3289676"/>
            <a:ext cx="1959363" cy="2483624"/>
          </a:xfrm>
          <a:prstGeom prst="rect">
            <a:avLst/>
          </a:prstGeom>
        </p:spPr>
      </p:pic>
      <p:sp>
        <p:nvSpPr>
          <p:cNvPr id="8" name="TextBox 7">
            <a:extLst>
              <a:ext uri="{FF2B5EF4-FFF2-40B4-BE49-F238E27FC236}">
                <a16:creationId xmlns:a16="http://schemas.microsoft.com/office/drawing/2014/main" id="{8ADDA543-2DAA-8DC8-7DD3-22699B8617DC}"/>
              </a:ext>
            </a:extLst>
          </p:cNvPr>
          <p:cNvSpPr txBox="1"/>
          <p:nvPr/>
        </p:nvSpPr>
        <p:spPr>
          <a:xfrm>
            <a:off x="4503068" y="5929841"/>
            <a:ext cx="2448272" cy="430887"/>
          </a:xfrm>
          <a:prstGeom prst="rect">
            <a:avLst/>
          </a:prstGeom>
          <a:noFill/>
        </p:spPr>
        <p:txBody>
          <a:bodyPr wrap="square">
            <a:spAutoFit/>
          </a:bodyPr>
          <a:lstStyle/>
          <a:p>
            <a:r>
              <a:rPr lang="en-GB" dirty="0"/>
              <a:t>2020 4</a:t>
            </a:r>
            <a:r>
              <a:rPr lang="en-GB" baseline="30000" dirty="0"/>
              <a:t>th</a:t>
            </a:r>
            <a:r>
              <a:rPr lang="en-GB" dirty="0"/>
              <a:t> edition</a:t>
            </a:r>
          </a:p>
        </p:txBody>
      </p:sp>
      <p:sp>
        <p:nvSpPr>
          <p:cNvPr id="10" name="TextBox 9">
            <a:extLst>
              <a:ext uri="{FF2B5EF4-FFF2-40B4-BE49-F238E27FC236}">
                <a16:creationId xmlns:a16="http://schemas.microsoft.com/office/drawing/2014/main" id="{5CD9C24B-667B-6251-FCCD-9FC612F930E9}"/>
              </a:ext>
            </a:extLst>
          </p:cNvPr>
          <p:cNvSpPr txBox="1"/>
          <p:nvPr/>
        </p:nvSpPr>
        <p:spPr>
          <a:xfrm>
            <a:off x="1122337" y="6053257"/>
            <a:ext cx="1498727" cy="430887"/>
          </a:xfrm>
          <a:prstGeom prst="rect">
            <a:avLst/>
          </a:prstGeom>
          <a:noFill/>
        </p:spPr>
        <p:txBody>
          <a:bodyPr wrap="square">
            <a:spAutoFit/>
          </a:bodyPr>
          <a:lstStyle/>
          <a:p>
            <a:r>
              <a:rPr lang="en-GB" dirty="0"/>
              <a:t>1st 1995</a:t>
            </a:r>
          </a:p>
        </p:txBody>
      </p:sp>
      <p:sp>
        <p:nvSpPr>
          <p:cNvPr id="6" name="Footer Placeholder 5">
            <a:extLst>
              <a:ext uri="{FF2B5EF4-FFF2-40B4-BE49-F238E27FC236}">
                <a16:creationId xmlns:a16="http://schemas.microsoft.com/office/drawing/2014/main" id="{3DD99053-7F26-42E9-33F9-DE12174F7E92}"/>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431795128"/>
      </p:ext>
    </p:extLst>
  </p:cSld>
  <p:clrMapOvr>
    <a:masterClrMapping/>
  </p:clrMapOvr>
  <p:transition spd="slow">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7CE2C-A04D-1843-E6AD-578A35539EBF}"/>
              </a:ext>
            </a:extLst>
          </p:cNvPr>
          <p:cNvSpPr>
            <a:spLocks noGrp="1"/>
          </p:cNvSpPr>
          <p:nvPr>
            <p:ph type="title"/>
          </p:nvPr>
        </p:nvSpPr>
        <p:spPr/>
        <p:txBody>
          <a:bodyPr/>
          <a:lstStyle/>
          <a:p>
            <a:r>
              <a:rPr lang="en-GB" b="0" i="0" dirty="0">
                <a:solidFill>
                  <a:srgbClr val="000000"/>
                </a:solidFill>
                <a:effectLst/>
                <a:latin typeface="Lora" pitchFamily="2" charset="0"/>
              </a:rPr>
              <a:t>Artificial intelligence</a:t>
            </a:r>
            <a:endParaRPr lang="en-GB" dirty="0"/>
          </a:p>
        </p:txBody>
      </p:sp>
      <p:sp>
        <p:nvSpPr>
          <p:cNvPr id="2" name="Content Placeholder 1">
            <a:extLst>
              <a:ext uri="{FF2B5EF4-FFF2-40B4-BE49-F238E27FC236}">
                <a16:creationId xmlns:a16="http://schemas.microsoft.com/office/drawing/2014/main" id="{FDE5880D-4D3A-0BF1-8810-201D69EEF0F5}"/>
              </a:ext>
            </a:extLst>
          </p:cNvPr>
          <p:cNvSpPr>
            <a:spLocks noGrp="1"/>
          </p:cNvSpPr>
          <p:nvPr>
            <p:ph idx="1"/>
          </p:nvPr>
        </p:nvSpPr>
        <p:spPr>
          <a:xfrm>
            <a:off x="395536" y="1556792"/>
            <a:ext cx="8215064" cy="2016224"/>
          </a:xfrm>
        </p:spPr>
        <p:txBody>
          <a:bodyPr/>
          <a:lstStyle/>
          <a:p>
            <a:r>
              <a:rPr lang="en-GB" dirty="0"/>
              <a:t>System that:</a:t>
            </a:r>
          </a:p>
          <a:p>
            <a:pPr lvl="1"/>
            <a:r>
              <a:rPr lang="en-GB" b="0" i="0" dirty="0">
                <a:solidFill>
                  <a:srgbClr val="333333"/>
                </a:solidFill>
                <a:effectLst/>
                <a:latin typeface="Times New Roman" panose="02020603050405020304" pitchFamily="18" charset="0"/>
              </a:rPr>
              <a:t>Acting humanly </a:t>
            </a:r>
          </a:p>
          <a:p>
            <a:pPr lvl="1"/>
            <a:r>
              <a:rPr lang="en-GB" b="0" i="0" dirty="0">
                <a:solidFill>
                  <a:srgbClr val="333333"/>
                </a:solidFill>
                <a:effectLst/>
                <a:latin typeface="Times New Roman" panose="02020603050405020304" pitchFamily="18" charset="0"/>
              </a:rPr>
              <a:t>Thinking humanly</a:t>
            </a:r>
          </a:p>
          <a:p>
            <a:pPr lvl="1"/>
            <a:r>
              <a:rPr lang="en-GB" b="0" i="0" dirty="0">
                <a:solidFill>
                  <a:srgbClr val="333333"/>
                </a:solidFill>
                <a:effectLst/>
                <a:latin typeface="Times New Roman" panose="02020603050405020304" pitchFamily="18" charset="0"/>
              </a:rPr>
              <a:t>Thinking rationally</a:t>
            </a:r>
          </a:p>
          <a:p>
            <a:pPr lvl="1"/>
            <a:r>
              <a:rPr lang="en-GB" b="0" i="0" dirty="0">
                <a:solidFill>
                  <a:srgbClr val="333333"/>
                </a:solidFill>
                <a:effectLst/>
                <a:latin typeface="Times New Roman" panose="02020603050405020304" pitchFamily="18" charset="0"/>
              </a:rPr>
              <a:t>Acting rationally</a:t>
            </a:r>
            <a:endParaRPr lang="en-GB" dirty="0"/>
          </a:p>
        </p:txBody>
      </p:sp>
      <p:sp>
        <p:nvSpPr>
          <p:cNvPr id="5" name="TextBox 4">
            <a:extLst>
              <a:ext uri="{FF2B5EF4-FFF2-40B4-BE49-F238E27FC236}">
                <a16:creationId xmlns:a16="http://schemas.microsoft.com/office/drawing/2014/main" id="{5CD25BB9-BFF8-FF19-EF00-D6E836741BD2}"/>
              </a:ext>
            </a:extLst>
          </p:cNvPr>
          <p:cNvSpPr txBox="1"/>
          <p:nvPr/>
        </p:nvSpPr>
        <p:spPr>
          <a:xfrm>
            <a:off x="544594" y="3639265"/>
            <a:ext cx="4572000" cy="430887"/>
          </a:xfrm>
          <a:prstGeom prst="rect">
            <a:avLst/>
          </a:prstGeom>
          <a:noFill/>
        </p:spPr>
        <p:txBody>
          <a:bodyPr wrap="square">
            <a:spAutoFit/>
          </a:bodyPr>
          <a:lstStyle/>
          <a:p>
            <a:r>
              <a:rPr lang="en-GB" dirty="0"/>
              <a:t>Computational intelligence</a:t>
            </a:r>
          </a:p>
        </p:txBody>
      </p:sp>
      <p:sp>
        <p:nvSpPr>
          <p:cNvPr id="8" name="TextBox 7">
            <a:extLst>
              <a:ext uri="{FF2B5EF4-FFF2-40B4-BE49-F238E27FC236}">
                <a16:creationId xmlns:a16="http://schemas.microsoft.com/office/drawing/2014/main" id="{9ACA4E11-14E4-811C-F986-5DB6BA7B4D34}"/>
              </a:ext>
            </a:extLst>
          </p:cNvPr>
          <p:cNvSpPr txBox="1"/>
          <p:nvPr/>
        </p:nvSpPr>
        <p:spPr>
          <a:xfrm>
            <a:off x="899592" y="4207033"/>
            <a:ext cx="7344816" cy="1107996"/>
          </a:xfrm>
          <a:prstGeom prst="rect">
            <a:avLst/>
          </a:prstGeom>
          <a:noFill/>
        </p:spPr>
        <p:txBody>
          <a:bodyPr wrap="square">
            <a:spAutoFit/>
          </a:bodyPr>
          <a:lstStyle/>
          <a:p>
            <a:r>
              <a:rPr lang="en-GB" dirty="0"/>
              <a:t>Any system that perceives its environment and takes actions that maximize its chance of achieving its goals.</a:t>
            </a:r>
          </a:p>
        </p:txBody>
      </p:sp>
      <p:sp>
        <p:nvSpPr>
          <p:cNvPr id="9" name="TextBox 8">
            <a:extLst>
              <a:ext uri="{FF2B5EF4-FFF2-40B4-BE49-F238E27FC236}">
                <a16:creationId xmlns:a16="http://schemas.microsoft.com/office/drawing/2014/main" id="{2B1F1E80-6A18-F31A-B3BA-99DC0680B11A}"/>
              </a:ext>
            </a:extLst>
          </p:cNvPr>
          <p:cNvSpPr txBox="1"/>
          <p:nvPr/>
        </p:nvSpPr>
        <p:spPr>
          <a:xfrm>
            <a:off x="899592" y="5315029"/>
            <a:ext cx="7056784" cy="769441"/>
          </a:xfrm>
          <a:prstGeom prst="rect">
            <a:avLst/>
          </a:prstGeom>
          <a:noFill/>
        </p:spPr>
        <p:txBody>
          <a:bodyPr wrap="square" rtlCol="0">
            <a:spAutoFit/>
          </a:bodyPr>
          <a:lstStyle/>
          <a:p>
            <a:r>
              <a:rPr lang="en-GB" dirty="0"/>
              <a:t>A man-made machine that has human intelligence</a:t>
            </a:r>
          </a:p>
        </p:txBody>
      </p:sp>
      <p:sp>
        <p:nvSpPr>
          <p:cNvPr id="3" name="Footer Placeholder 2">
            <a:extLst>
              <a:ext uri="{FF2B5EF4-FFF2-40B4-BE49-F238E27FC236}">
                <a16:creationId xmlns:a16="http://schemas.microsoft.com/office/drawing/2014/main" id="{8FB4ECA3-C759-61B9-B7C6-10615D783F6D}"/>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378845313"/>
      </p:ext>
    </p:extLst>
  </p:cSld>
  <p:clrMapOvr>
    <a:masterClrMapping/>
  </p:clrMapOvr>
  <p:transition spd="slow">
    <p:zoom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DE1B-7544-A427-FD07-4C866270BBC6}"/>
              </a:ext>
            </a:extLst>
          </p:cNvPr>
          <p:cNvSpPr>
            <a:spLocks noGrp="1"/>
          </p:cNvSpPr>
          <p:nvPr>
            <p:ph type="title"/>
          </p:nvPr>
        </p:nvSpPr>
        <p:spPr/>
        <p:txBody>
          <a:bodyPr/>
          <a:lstStyle/>
          <a:p>
            <a:r>
              <a:rPr lang="en-GB" b="0" dirty="0">
                <a:solidFill>
                  <a:srgbClr val="000000"/>
                </a:solidFill>
                <a:latin typeface="Lora" pitchFamily="2" charset="0"/>
              </a:rPr>
              <a:t>W</a:t>
            </a:r>
            <a:r>
              <a:rPr lang="en-GB" b="0" i="0" dirty="0">
                <a:solidFill>
                  <a:srgbClr val="000000"/>
                </a:solidFill>
                <a:effectLst/>
                <a:latin typeface="Lora" pitchFamily="2" charset="0"/>
              </a:rPr>
              <a:t>hat is intelligence?</a:t>
            </a:r>
            <a:endParaRPr lang="en-GB" dirty="0"/>
          </a:p>
        </p:txBody>
      </p:sp>
      <p:sp>
        <p:nvSpPr>
          <p:cNvPr id="3" name="Content Placeholder 2">
            <a:extLst>
              <a:ext uri="{FF2B5EF4-FFF2-40B4-BE49-F238E27FC236}">
                <a16:creationId xmlns:a16="http://schemas.microsoft.com/office/drawing/2014/main" id="{1DB5E9D6-C6B0-D339-6905-318CF54451AD}"/>
              </a:ext>
            </a:extLst>
          </p:cNvPr>
          <p:cNvSpPr>
            <a:spLocks noGrp="1"/>
          </p:cNvSpPr>
          <p:nvPr>
            <p:ph idx="1"/>
          </p:nvPr>
        </p:nvSpPr>
        <p:spPr>
          <a:xfrm>
            <a:off x="395536" y="1556792"/>
            <a:ext cx="8215064" cy="1296144"/>
          </a:xfrm>
        </p:spPr>
        <p:txBody>
          <a:bodyPr/>
          <a:lstStyle/>
          <a:p>
            <a:r>
              <a:rPr lang="en-GB" b="0" i="0" dirty="0">
                <a:solidFill>
                  <a:srgbClr val="000000"/>
                </a:solidFill>
                <a:effectLst/>
                <a:latin typeface="Lora" pitchFamily="2" charset="0"/>
              </a:rPr>
              <a:t>Controversial definitions. what its abilities are and whether or not it is quantifiable</a:t>
            </a:r>
          </a:p>
          <a:p>
            <a:pPr algn="l"/>
            <a:r>
              <a:rPr lang="en-GB" b="1" i="0" dirty="0">
                <a:solidFill>
                  <a:srgbClr val="000000"/>
                </a:solidFill>
                <a:effectLst/>
                <a:latin typeface="Lora" pitchFamily="2" charset="0"/>
              </a:rPr>
              <a:t>Theory of multiple intelligences (MI)</a:t>
            </a:r>
            <a:r>
              <a:rPr lang="en-GB" b="0" i="0" dirty="0">
                <a:solidFill>
                  <a:srgbClr val="000000"/>
                </a:solidFill>
                <a:effectLst/>
                <a:latin typeface="Lora" pitchFamily="2" charset="0"/>
              </a:rPr>
              <a:t>: eight abilities</a:t>
            </a:r>
          </a:p>
        </p:txBody>
      </p:sp>
      <p:sp>
        <p:nvSpPr>
          <p:cNvPr id="4" name="Footer Placeholder 3">
            <a:extLst>
              <a:ext uri="{FF2B5EF4-FFF2-40B4-BE49-F238E27FC236}">
                <a16:creationId xmlns:a16="http://schemas.microsoft.com/office/drawing/2014/main" id="{05DD915F-A548-FE65-2539-9BF5EF16B912}"/>
              </a:ext>
            </a:extLst>
          </p:cNvPr>
          <p:cNvSpPr>
            <a:spLocks noGrp="1"/>
          </p:cNvSpPr>
          <p:nvPr>
            <p:ph type="ftr" sz="quarter" idx="11"/>
          </p:nvPr>
        </p:nvSpPr>
        <p:spPr/>
        <p:txBody>
          <a:bodyPr/>
          <a:lstStyle/>
          <a:p>
            <a:pPr algn="l"/>
            <a:r>
              <a:rPr lang="en-GB"/>
              <a:t>CIS041-3 Advanced Information Technology</a:t>
            </a:r>
            <a:endParaRPr lang="en-US" dirty="0"/>
          </a:p>
        </p:txBody>
      </p:sp>
      <p:pic>
        <p:nvPicPr>
          <p:cNvPr id="5" name="Picture 4">
            <a:extLst>
              <a:ext uri="{FF2B5EF4-FFF2-40B4-BE49-F238E27FC236}">
                <a16:creationId xmlns:a16="http://schemas.microsoft.com/office/drawing/2014/main" id="{9A420263-4E99-1CED-BD4F-611AC0245164}"/>
              </a:ext>
            </a:extLst>
          </p:cNvPr>
          <p:cNvPicPr>
            <a:picLocks noChangeAspect="1"/>
          </p:cNvPicPr>
          <p:nvPr/>
        </p:nvPicPr>
        <p:blipFill>
          <a:blip r:embed="rId2"/>
          <a:stretch>
            <a:fillRect/>
          </a:stretch>
        </p:blipFill>
        <p:spPr>
          <a:xfrm>
            <a:off x="664310" y="3219996"/>
            <a:ext cx="3038030" cy="3017316"/>
          </a:xfrm>
          <a:prstGeom prst="rect">
            <a:avLst/>
          </a:prstGeom>
        </p:spPr>
      </p:pic>
      <p:sp>
        <p:nvSpPr>
          <p:cNvPr id="7" name="TextBox 6">
            <a:extLst>
              <a:ext uri="{FF2B5EF4-FFF2-40B4-BE49-F238E27FC236}">
                <a16:creationId xmlns:a16="http://schemas.microsoft.com/office/drawing/2014/main" id="{ED3A1411-A43D-FBB2-BD80-F20499ED3C1A}"/>
              </a:ext>
            </a:extLst>
          </p:cNvPr>
          <p:cNvSpPr txBox="1"/>
          <p:nvPr/>
        </p:nvSpPr>
        <p:spPr>
          <a:xfrm>
            <a:off x="4120154" y="3350072"/>
            <a:ext cx="4359536" cy="2800767"/>
          </a:xfrm>
          <a:prstGeom prst="rect">
            <a:avLst/>
          </a:prstGeom>
          <a:noFill/>
        </p:spPr>
        <p:txBody>
          <a:bodyPr wrap="square">
            <a:spAutoFit/>
          </a:bodyPr>
          <a:lstStyle/>
          <a:p>
            <a:pPr marL="342900" indent="-342900" algn="l">
              <a:buFont typeface="Arial" panose="020B0604020202020204" pitchFamily="34" charset="0"/>
              <a:buChar char="•"/>
            </a:pPr>
            <a:r>
              <a:rPr lang="en-GB" sz="2000" b="0" i="0" dirty="0">
                <a:solidFill>
                  <a:srgbClr val="000000"/>
                </a:solidFill>
                <a:effectLst/>
                <a:latin typeface="Lora" pitchFamily="2" charset="0"/>
              </a:rPr>
              <a:t>Musical-rhythmic and harmonic</a:t>
            </a:r>
          </a:p>
          <a:p>
            <a:pPr marL="342900" indent="-342900">
              <a:buFont typeface="Arial" panose="020B0604020202020204" pitchFamily="34" charset="0"/>
              <a:buChar char="•"/>
            </a:pPr>
            <a:r>
              <a:rPr lang="en-GB" sz="2000" b="0" dirty="0">
                <a:solidFill>
                  <a:srgbClr val="000000"/>
                </a:solidFill>
                <a:latin typeface="Lora" pitchFamily="2" charset="0"/>
              </a:rPr>
              <a:t>Visual-spatial</a:t>
            </a:r>
          </a:p>
          <a:p>
            <a:pPr marL="342900" indent="-342900">
              <a:buFont typeface="Arial" panose="020B0604020202020204" pitchFamily="34" charset="0"/>
              <a:buChar char="•"/>
            </a:pPr>
            <a:r>
              <a:rPr lang="en-GB" sz="2000" b="0" dirty="0">
                <a:solidFill>
                  <a:srgbClr val="000000"/>
                </a:solidFill>
                <a:latin typeface="Lora" pitchFamily="2" charset="0"/>
              </a:rPr>
              <a:t>Linguistic-verbal</a:t>
            </a:r>
          </a:p>
          <a:p>
            <a:pPr marL="342900" indent="-342900">
              <a:buFont typeface="Arial" panose="020B0604020202020204" pitchFamily="34" charset="0"/>
              <a:buChar char="•"/>
            </a:pPr>
            <a:r>
              <a:rPr lang="en-GB" sz="2000" b="0" dirty="0">
                <a:solidFill>
                  <a:srgbClr val="000000"/>
                </a:solidFill>
                <a:latin typeface="Lora" pitchFamily="2" charset="0"/>
              </a:rPr>
              <a:t>Logical-mathematical</a:t>
            </a:r>
          </a:p>
          <a:p>
            <a:pPr marL="342900" indent="-342900">
              <a:buFont typeface="Arial" panose="020B0604020202020204" pitchFamily="34" charset="0"/>
              <a:buChar char="•"/>
            </a:pPr>
            <a:r>
              <a:rPr lang="en-GB" sz="2000" b="0" dirty="0">
                <a:solidFill>
                  <a:srgbClr val="000000"/>
                </a:solidFill>
                <a:latin typeface="Lora" pitchFamily="2" charset="0"/>
              </a:rPr>
              <a:t>Bodily-</a:t>
            </a:r>
            <a:r>
              <a:rPr lang="en-GB" sz="2000" b="0" dirty="0" err="1">
                <a:solidFill>
                  <a:srgbClr val="000000"/>
                </a:solidFill>
                <a:latin typeface="Lora" pitchFamily="2" charset="0"/>
              </a:rPr>
              <a:t>kinesthetic</a:t>
            </a:r>
            <a:endParaRPr lang="en-GB" sz="2000" b="0" dirty="0">
              <a:solidFill>
                <a:srgbClr val="000000"/>
              </a:solidFill>
              <a:latin typeface="Lora" pitchFamily="2" charset="0"/>
            </a:endParaRPr>
          </a:p>
          <a:p>
            <a:pPr marL="342900" indent="-342900">
              <a:buFont typeface="Arial" panose="020B0604020202020204" pitchFamily="34" charset="0"/>
              <a:buChar char="•"/>
            </a:pPr>
            <a:r>
              <a:rPr lang="en-GB" sz="2000" b="0" dirty="0">
                <a:solidFill>
                  <a:srgbClr val="000000"/>
                </a:solidFill>
                <a:latin typeface="Lora" pitchFamily="2" charset="0"/>
              </a:rPr>
              <a:t>Interpersonal</a:t>
            </a:r>
          </a:p>
          <a:p>
            <a:pPr marL="342900" indent="-342900">
              <a:buFont typeface="Arial" panose="020B0604020202020204" pitchFamily="34" charset="0"/>
              <a:buChar char="•"/>
            </a:pPr>
            <a:r>
              <a:rPr lang="en-GB" sz="2000" b="0" dirty="0">
                <a:solidFill>
                  <a:srgbClr val="000000"/>
                </a:solidFill>
                <a:latin typeface="Lora" pitchFamily="2" charset="0"/>
              </a:rPr>
              <a:t>Intrapersonal</a:t>
            </a:r>
          </a:p>
          <a:p>
            <a:pPr marL="342900" indent="-342900">
              <a:buFont typeface="Arial" panose="020B0604020202020204" pitchFamily="34" charset="0"/>
              <a:buChar char="•"/>
            </a:pPr>
            <a:r>
              <a:rPr lang="en-GB" sz="2000" b="0" dirty="0">
                <a:solidFill>
                  <a:srgbClr val="000000"/>
                </a:solidFill>
                <a:latin typeface="Lora" pitchFamily="2" charset="0"/>
              </a:rPr>
              <a:t>Naturalistic</a:t>
            </a:r>
          </a:p>
          <a:p>
            <a:pPr marL="342900" indent="-342900">
              <a:buFont typeface="Arial" panose="020B0604020202020204" pitchFamily="34" charset="0"/>
              <a:buChar char="•"/>
            </a:pPr>
            <a:endParaRPr lang="en-GB" sz="1600" b="0" i="0" dirty="0">
              <a:solidFill>
                <a:srgbClr val="000000"/>
              </a:solidFill>
              <a:effectLst/>
              <a:latin typeface="Lora" pitchFamily="2" charset="0"/>
            </a:endParaRPr>
          </a:p>
        </p:txBody>
      </p:sp>
    </p:spTree>
    <p:extLst>
      <p:ext uri="{BB962C8B-B14F-4D97-AF65-F5344CB8AC3E}">
        <p14:creationId xmlns:p14="http://schemas.microsoft.com/office/powerpoint/2010/main" val="3598187526"/>
      </p:ext>
    </p:extLst>
  </p:cSld>
  <p:clrMapOvr>
    <a:masterClrMapping/>
  </p:clrMapOvr>
  <p:transition spd="slow">
    <p:zoom dir="in"/>
  </p:transition>
</p:sld>
</file>

<file path=ppt/theme/theme1.xml><?xml version="1.0" encoding="utf-8"?>
<a:theme xmlns:a="http://schemas.openxmlformats.org/drawingml/2006/main" name="NSIA Presentation Template">
  <a:themeElements>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lnDef>
  </a:objectDefaults>
  <a:extraClrSchemeLst>
    <a:extraClrScheme>
      <a:clrScheme name="NSIA Presentatio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SIA Presentat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SIA Presentatio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SIA Presentatio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SIA Presentatio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SIA Presentatio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SIA Presentation Template">
  <a:themeElements>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lnDef>
  </a:objectDefaults>
  <a:extraClrSchemeLst>
    <a:extraClrScheme>
      <a:clrScheme name="NSIA Presentatio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SIA Presentat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SIA Presentatio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SIA Presentatio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SIA Presentatio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SIA Presentatio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57475A0A79F24CA5D55CFCBBC36D20" ma:contentTypeVersion="11" ma:contentTypeDescription="Create a new document." ma:contentTypeScope="" ma:versionID="0c65e98f4308e0a4c8a8fb9e68fc32ea">
  <xsd:schema xmlns:xsd="http://www.w3.org/2001/XMLSchema" xmlns:xs="http://www.w3.org/2001/XMLSchema" xmlns:p="http://schemas.microsoft.com/office/2006/metadata/properties" xmlns:ns3="4a99f96f-14cd-4604-a474-9aba890bf184" xmlns:ns4="d7c0ddaa-517f-42a8-bf6f-671cae6167ed" targetNamespace="http://schemas.microsoft.com/office/2006/metadata/properties" ma:root="true" ma:fieldsID="5630bdc36f68965d0e52aad5a59374c3" ns3:_="" ns4:_="">
    <xsd:import namespace="4a99f96f-14cd-4604-a474-9aba890bf184"/>
    <xsd:import namespace="d7c0ddaa-517f-42a8-bf6f-671cae6167e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99f96f-14cd-4604-a474-9aba890bf1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c0ddaa-517f-42a8-bf6f-671cae6167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A46CC5-244B-4740-AC0C-999172143E2D}">
  <ds:schemaRefs>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schemas.microsoft.com/office/2006/metadata/properties"/>
    <ds:schemaRef ds:uri="http://purl.org/dc/elements/1.1/"/>
    <ds:schemaRef ds:uri="http://www.w3.org/XML/1998/namespace"/>
    <ds:schemaRef ds:uri="http://purl.org/dc/dcmitype/"/>
    <ds:schemaRef ds:uri="d7c0ddaa-517f-42a8-bf6f-671cae6167ed"/>
    <ds:schemaRef ds:uri="4a99f96f-14cd-4604-a474-9aba890bf184"/>
  </ds:schemaRefs>
</ds:datastoreItem>
</file>

<file path=customXml/itemProps2.xml><?xml version="1.0" encoding="utf-8"?>
<ds:datastoreItem xmlns:ds="http://schemas.openxmlformats.org/officeDocument/2006/customXml" ds:itemID="{31942470-586D-42F2-AF1E-DA4474320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99f96f-14cd-4604-a474-9aba890bf184"/>
    <ds:schemaRef ds:uri="d7c0ddaa-517f-42a8-bf6f-671cae6167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68F4A1-A92B-4425-A08A-8ACFF4BC7C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E:\Program Files\Microsoft Office\Templates\NSIA Presentation Template.pot</Template>
  <TotalTime>17859</TotalTime>
  <Words>2940</Words>
  <Application>Microsoft Office PowerPoint</Application>
  <PresentationFormat>On-screen Show (4:3)</PresentationFormat>
  <Paragraphs>285</Paragraphs>
  <Slides>55</Slides>
  <Notes>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55</vt:i4>
      </vt:variant>
    </vt:vector>
  </HeadingPairs>
  <TitlesOfParts>
    <vt:vector size="72" baseType="lpstr">
      <vt:lpstr>CG Times</vt:lpstr>
      <vt:lpstr>Inter</vt:lpstr>
      <vt:lpstr>NexusSerif</vt:lpstr>
      <vt:lpstr>sohne</vt:lpstr>
      <vt:lpstr>source-serif-pro</vt:lpstr>
      <vt:lpstr>Arial</vt:lpstr>
      <vt:lpstr>Calibri</vt:lpstr>
      <vt:lpstr>Calisto MT</vt:lpstr>
      <vt:lpstr>Cambria</vt:lpstr>
      <vt:lpstr>Georgia</vt:lpstr>
      <vt:lpstr>Lora</vt:lpstr>
      <vt:lpstr>Roboto</vt:lpstr>
      <vt:lpstr>Source Sans Pro</vt:lpstr>
      <vt:lpstr>Tahoma</vt:lpstr>
      <vt:lpstr>Times New Roman</vt:lpstr>
      <vt:lpstr>NSIA Presentation Template</vt:lpstr>
      <vt:lpstr>1_NSIA Presentation Template</vt:lpstr>
      <vt:lpstr>PowerPoint Presentation</vt:lpstr>
      <vt:lpstr>Advanced Information Technology</vt:lpstr>
      <vt:lpstr>Outlines</vt:lpstr>
      <vt:lpstr>Introduction AI</vt:lpstr>
      <vt:lpstr>Artificial intelligence</vt:lpstr>
      <vt:lpstr>The fourth industrial revolution</vt:lpstr>
      <vt:lpstr>Artificial intelligence</vt:lpstr>
      <vt:lpstr>Artificial intelligence</vt:lpstr>
      <vt:lpstr>What is intelligence?</vt:lpstr>
      <vt:lpstr>What is intelligence?</vt:lpstr>
      <vt:lpstr>Theory of general intelligence:  g factor  </vt:lpstr>
      <vt:lpstr>A brief history of AI</vt:lpstr>
      <vt:lpstr>Is winter coming? The rise and fall of Artificial Intelligence</vt:lpstr>
      <vt:lpstr>Current AI success</vt:lpstr>
      <vt:lpstr>Two Key underlay technologies</vt:lpstr>
      <vt:lpstr>Neural Networks </vt:lpstr>
      <vt:lpstr>What is Artificial Neural Networks?</vt:lpstr>
      <vt:lpstr>Three senses of Neural Networks</vt:lpstr>
      <vt:lpstr>What is Artificial Neural Networks?</vt:lpstr>
      <vt:lpstr>Artificial Neural Networks (ANN)</vt:lpstr>
      <vt:lpstr>Elements of a Neural Networks Architecture</vt:lpstr>
      <vt:lpstr>PowerPoint Presentation</vt:lpstr>
      <vt:lpstr>ANN: Activation function  </vt:lpstr>
      <vt:lpstr>Active function</vt:lpstr>
      <vt:lpstr>Why do NN need an Activation Function?  </vt:lpstr>
      <vt:lpstr>Types of activation functions</vt:lpstr>
      <vt:lpstr>Linear Activation Function</vt:lpstr>
      <vt:lpstr>Binary Step Function</vt:lpstr>
      <vt:lpstr>Linear and Non-linear functions</vt:lpstr>
      <vt:lpstr>Sigmoid/Logistic Activation Function </vt:lpstr>
      <vt:lpstr>ReLU Function</vt:lpstr>
      <vt:lpstr>Softmax Function*</vt:lpstr>
      <vt:lpstr>Six basic types of Artificial Neural Networks</vt:lpstr>
      <vt:lpstr>1. Perception</vt:lpstr>
      <vt:lpstr>2. Multi-layer perception</vt:lpstr>
      <vt:lpstr>3. Convolutional Neural Networks (CNN)</vt:lpstr>
      <vt:lpstr>4. Recurrent Neural Networks</vt:lpstr>
      <vt:lpstr>5. Long Short-Term Memory Networks</vt:lpstr>
      <vt:lpstr>6. Generative Adversarial Networks</vt:lpstr>
      <vt:lpstr>PowerPoint Presentation</vt:lpstr>
      <vt:lpstr>ANN used in Information systems</vt:lpstr>
      <vt:lpstr>Deep Neural Networks (DNN)</vt:lpstr>
      <vt:lpstr>ImageNet challenge on Computer Vision</vt:lpstr>
      <vt:lpstr>Deep Neural Networks</vt:lpstr>
      <vt:lpstr>Deep Neural Networks</vt:lpstr>
      <vt:lpstr>Impact of DNN</vt:lpstr>
      <vt:lpstr>Pretrained model and transfer learning </vt:lpstr>
      <vt:lpstr>“An ImageNet for language”</vt:lpstr>
      <vt:lpstr>DNN in Information Systems</vt:lpstr>
      <vt:lpstr>DNN used in NLP</vt:lpstr>
      <vt:lpstr>Pretrained NN examples</vt:lpstr>
      <vt:lpstr>The latest NN application in NLP </vt:lpstr>
      <vt:lpstr>GPT3 </vt:lpstr>
      <vt:lpstr>Example of using GPT3</vt:lpstr>
      <vt:lpstr>Summary</vt:lpstr>
    </vt:vector>
  </TitlesOfParts>
  <Manager/>
  <Company>University of Bedfordshire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Data Modelling and Management</dc:title>
  <dc:subject/>
  <dc:creator>Ingo Frommholz</dc:creator>
  <cp:keywords/>
  <dc:description/>
  <cp:lastModifiedBy>Gangmin Li</cp:lastModifiedBy>
  <cp:revision>341</cp:revision>
  <cp:lastPrinted>2002-04-12T08:30:10Z</cp:lastPrinted>
  <dcterms:created xsi:type="dcterms:W3CDTF">2002-04-12T08:02:31Z</dcterms:created>
  <dcterms:modified xsi:type="dcterms:W3CDTF">2022-11-03T11:38:01Z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0x010100DE57475A0A79F24CA5D55CFCBBC36D20</vt:lpwstr>
  </property>
</Properties>
</file>